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91" r:id="rId3"/>
    <p:sldId id="292" r:id="rId4"/>
    <p:sldId id="295" r:id="rId5"/>
    <p:sldId id="293" r:id="rId6"/>
    <p:sldId id="261" r:id="rId7"/>
    <p:sldId id="283" r:id="rId8"/>
    <p:sldId id="309" r:id="rId9"/>
    <p:sldId id="285" r:id="rId10"/>
    <p:sldId id="304" r:id="rId11"/>
    <p:sldId id="305" r:id="rId12"/>
    <p:sldId id="317" r:id="rId13"/>
    <p:sldId id="306" r:id="rId14"/>
    <p:sldId id="307" r:id="rId15"/>
    <p:sldId id="286" r:id="rId16"/>
    <p:sldId id="287" r:id="rId17"/>
    <p:sldId id="289" r:id="rId18"/>
    <p:sldId id="288" r:id="rId19"/>
    <p:sldId id="303" r:id="rId20"/>
    <p:sldId id="290" r:id="rId21"/>
    <p:sldId id="302" r:id="rId22"/>
    <p:sldId id="310" r:id="rId23"/>
    <p:sldId id="311" r:id="rId24"/>
    <p:sldId id="312" r:id="rId25"/>
    <p:sldId id="313" r:id="rId26"/>
    <p:sldId id="314" r:id="rId27"/>
    <p:sldId id="315" r:id="rId28"/>
    <p:sldId id="316" r:id="rId29"/>
    <p:sldId id="257" r:id="rId30"/>
    <p:sldId id="258" r:id="rId31"/>
    <p:sldId id="259" r:id="rId32"/>
    <p:sldId id="260" r:id="rId33"/>
    <p:sldId id="268" r:id="rId34"/>
    <p:sldId id="269" r:id="rId35"/>
    <p:sldId id="279" r:id="rId36"/>
    <p:sldId id="280" r:id="rId37"/>
    <p:sldId id="281" r:id="rId38"/>
    <p:sldId id="271" r:id="rId39"/>
    <p:sldId id="297" r:id="rId40"/>
    <p:sldId id="300" r:id="rId41"/>
    <p:sldId id="274" r:id="rId42"/>
    <p:sldId id="262" r:id="rId43"/>
    <p:sldId id="308" r:id="rId44"/>
    <p:sldId id="301" r:id="rId45"/>
    <p:sldId id="298" r:id="rId46"/>
    <p:sldId id="299" r:id="rId47"/>
    <p:sldId id="318" r:id="rId48"/>
    <p:sldId id="320" r:id="rId49"/>
    <p:sldId id="296" r:id="rId50"/>
    <p:sldId id="319" r:id="rId51"/>
  </p:sldIdLst>
  <p:sldSz cx="12192000" cy="6858000"/>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4561" autoAdjust="0"/>
    <p:restoredTop sz="86492" autoAdjust="0"/>
  </p:normalViewPr>
  <p:slideViewPr>
    <p:cSldViewPr snapToGrid="0">
      <p:cViewPr varScale="1">
        <p:scale>
          <a:sx n="62" d="100"/>
          <a:sy n="62" d="100"/>
        </p:scale>
        <p:origin x="90" y="198"/>
      </p:cViewPr>
      <p:guideLst/>
    </p:cSldViewPr>
  </p:slideViewPr>
  <p:outlineViewPr>
    <p:cViewPr>
      <p:scale>
        <a:sx n="33" d="100"/>
        <a:sy n="33" d="100"/>
      </p:scale>
      <p:origin x="0" y="-27702"/>
    </p:cViewPr>
    <p:sldLst>
      <p:sld r:id="rId1" collapse="1"/>
    </p:sldLst>
  </p:outlineViewPr>
  <p:notesTextViewPr>
    <p:cViewPr>
      <p:scale>
        <a:sx n="1" d="1"/>
        <a:sy n="1" d="1"/>
      </p:scale>
      <p:origin x="0" y="0"/>
    </p:cViewPr>
  </p:notesTextViewPr>
  <p:sorterViewPr>
    <p:cViewPr>
      <p:scale>
        <a:sx n="100" d="100"/>
        <a:sy n="100" d="100"/>
      </p:scale>
      <p:origin x="0" y="-134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_rels/viewProps.xml.rels><?xml version="1.0" encoding="UTF-8" standalone="yes"?>
<Relationships xmlns="http://schemas.openxmlformats.org/package/2006/relationships"><Relationship Id="rId1" Type="http://schemas.openxmlformats.org/officeDocument/2006/relationships/slide" Target="slides/slide2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4EA8BF-1EB4-439A-A8C0-A99DAD6F9ED1}"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1E1ADB-5342-4908-9DC8-6647279BB036}" type="slidenum">
              <a:rPr lang="en-US" smtClean="0"/>
              <a:t>‹#›</a:t>
            </a:fld>
            <a:endParaRPr lang="en-US"/>
          </a:p>
        </p:txBody>
      </p:sp>
    </p:spTree>
    <p:extLst>
      <p:ext uri="{BB962C8B-B14F-4D97-AF65-F5344CB8AC3E}">
        <p14:creationId xmlns:p14="http://schemas.microsoft.com/office/powerpoint/2010/main" val="32620555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4EA8BF-1EB4-439A-A8C0-A99DAD6F9ED1}"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1E1ADB-5342-4908-9DC8-6647279BB036}" type="slidenum">
              <a:rPr lang="en-US" smtClean="0"/>
              <a:t>‹#›</a:t>
            </a:fld>
            <a:endParaRPr lang="en-US"/>
          </a:p>
        </p:txBody>
      </p:sp>
    </p:spTree>
    <p:extLst>
      <p:ext uri="{BB962C8B-B14F-4D97-AF65-F5344CB8AC3E}">
        <p14:creationId xmlns:p14="http://schemas.microsoft.com/office/powerpoint/2010/main" val="19155030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4EA8BF-1EB4-439A-A8C0-A99DAD6F9ED1}"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1E1ADB-5342-4908-9DC8-6647279BB036}"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4664368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4EA8BF-1EB4-439A-A8C0-A99DAD6F9ED1}"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1E1ADB-5342-4908-9DC8-6647279BB036}" type="slidenum">
              <a:rPr lang="en-US" smtClean="0"/>
              <a:t>‹#›</a:t>
            </a:fld>
            <a:endParaRPr lang="en-US"/>
          </a:p>
        </p:txBody>
      </p:sp>
    </p:spTree>
    <p:extLst>
      <p:ext uri="{BB962C8B-B14F-4D97-AF65-F5344CB8AC3E}">
        <p14:creationId xmlns:p14="http://schemas.microsoft.com/office/powerpoint/2010/main" val="38436173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4EA8BF-1EB4-439A-A8C0-A99DAD6F9ED1}"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1E1ADB-5342-4908-9DC8-6647279BB036}"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436517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4EA8BF-1EB4-439A-A8C0-A99DAD6F9ED1}"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1E1ADB-5342-4908-9DC8-6647279BB036}" type="slidenum">
              <a:rPr lang="en-US" smtClean="0"/>
              <a:t>‹#›</a:t>
            </a:fld>
            <a:endParaRPr lang="en-US"/>
          </a:p>
        </p:txBody>
      </p:sp>
    </p:spTree>
    <p:extLst>
      <p:ext uri="{BB962C8B-B14F-4D97-AF65-F5344CB8AC3E}">
        <p14:creationId xmlns:p14="http://schemas.microsoft.com/office/powerpoint/2010/main" val="20205767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4EA8BF-1EB4-439A-A8C0-A99DAD6F9ED1}"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1E1ADB-5342-4908-9DC8-6647279BB036}" type="slidenum">
              <a:rPr lang="en-US" smtClean="0"/>
              <a:t>‹#›</a:t>
            </a:fld>
            <a:endParaRPr lang="en-US"/>
          </a:p>
        </p:txBody>
      </p:sp>
    </p:spTree>
    <p:extLst>
      <p:ext uri="{BB962C8B-B14F-4D97-AF65-F5344CB8AC3E}">
        <p14:creationId xmlns:p14="http://schemas.microsoft.com/office/powerpoint/2010/main" val="14855605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4EA8BF-1EB4-439A-A8C0-A99DAD6F9ED1}"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1E1ADB-5342-4908-9DC8-6647279BB036}" type="slidenum">
              <a:rPr lang="en-US" smtClean="0"/>
              <a:t>‹#›</a:t>
            </a:fld>
            <a:endParaRPr lang="en-US"/>
          </a:p>
        </p:txBody>
      </p:sp>
    </p:spTree>
    <p:extLst>
      <p:ext uri="{BB962C8B-B14F-4D97-AF65-F5344CB8AC3E}">
        <p14:creationId xmlns:p14="http://schemas.microsoft.com/office/powerpoint/2010/main" val="21424231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4EA8BF-1EB4-439A-A8C0-A99DAD6F9ED1}"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1E1ADB-5342-4908-9DC8-6647279BB036}" type="slidenum">
              <a:rPr lang="en-US" smtClean="0"/>
              <a:t>‹#›</a:t>
            </a:fld>
            <a:endParaRPr lang="en-US"/>
          </a:p>
        </p:txBody>
      </p:sp>
    </p:spTree>
    <p:extLst>
      <p:ext uri="{BB962C8B-B14F-4D97-AF65-F5344CB8AC3E}">
        <p14:creationId xmlns:p14="http://schemas.microsoft.com/office/powerpoint/2010/main" val="31945277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4EA8BF-1EB4-439A-A8C0-A99DAD6F9ED1}"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1E1ADB-5342-4908-9DC8-6647279BB036}" type="slidenum">
              <a:rPr lang="en-US" smtClean="0"/>
              <a:t>‹#›</a:t>
            </a:fld>
            <a:endParaRPr lang="en-US"/>
          </a:p>
        </p:txBody>
      </p:sp>
    </p:spTree>
    <p:extLst>
      <p:ext uri="{BB962C8B-B14F-4D97-AF65-F5344CB8AC3E}">
        <p14:creationId xmlns:p14="http://schemas.microsoft.com/office/powerpoint/2010/main" val="2921887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A4EA8BF-1EB4-439A-A8C0-A99DAD6F9ED1}" type="datetimeFigureOut">
              <a:rPr lang="en-US" smtClean="0"/>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1E1ADB-5342-4908-9DC8-6647279BB036}" type="slidenum">
              <a:rPr lang="en-US" smtClean="0"/>
              <a:t>‹#›</a:t>
            </a:fld>
            <a:endParaRPr lang="en-US"/>
          </a:p>
        </p:txBody>
      </p:sp>
    </p:spTree>
    <p:extLst>
      <p:ext uri="{BB962C8B-B14F-4D97-AF65-F5344CB8AC3E}">
        <p14:creationId xmlns:p14="http://schemas.microsoft.com/office/powerpoint/2010/main" val="36744168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A4EA8BF-1EB4-439A-A8C0-A99DAD6F9ED1}" type="datetimeFigureOut">
              <a:rPr lang="en-US" smtClean="0"/>
              <a:t>1/17/2024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1E1ADB-5342-4908-9DC8-6647279BB036}" type="slidenum">
              <a:rPr lang="en-US" smtClean="0"/>
              <a:t>‹#›</a:t>
            </a:fld>
            <a:endParaRPr lang="en-US"/>
          </a:p>
        </p:txBody>
      </p:sp>
    </p:spTree>
    <p:extLst>
      <p:ext uri="{BB962C8B-B14F-4D97-AF65-F5344CB8AC3E}">
        <p14:creationId xmlns:p14="http://schemas.microsoft.com/office/powerpoint/2010/main" val="3363003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A4EA8BF-1EB4-439A-A8C0-A99DAD6F9ED1}" type="datetimeFigureOut">
              <a:rPr lang="en-US" smtClean="0"/>
              <a:t>1/17/2024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1E1ADB-5342-4908-9DC8-6647279BB036}" type="slidenum">
              <a:rPr lang="en-US" smtClean="0"/>
              <a:t>‹#›</a:t>
            </a:fld>
            <a:endParaRPr lang="en-US"/>
          </a:p>
        </p:txBody>
      </p:sp>
    </p:spTree>
    <p:extLst>
      <p:ext uri="{BB962C8B-B14F-4D97-AF65-F5344CB8AC3E}">
        <p14:creationId xmlns:p14="http://schemas.microsoft.com/office/powerpoint/2010/main" val="3441425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4EA8BF-1EB4-439A-A8C0-A99DAD6F9ED1}" type="datetimeFigureOut">
              <a:rPr lang="en-US" smtClean="0"/>
              <a:t>1/17/2024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1E1ADB-5342-4908-9DC8-6647279BB036}" type="slidenum">
              <a:rPr lang="en-US" smtClean="0"/>
              <a:t>‹#›</a:t>
            </a:fld>
            <a:endParaRPr lang="en-US"/>
          </a:p>
        </p:txBody>
      </p:sp>
    </p:spTree>
    <p:extLst>
      <p:ext uri="{BB962C8B-B14F-4D97-AF65-F5344CB8AC3E}">
        <p14:creationId xmlns:p14="http://schemas.microsoft.com/office/powerpoint/2010/main" val="29456832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A4EA8BF-1EB4-439A-A8C0-A99DAD6F9ED1}" type="datetimeFigureOut">
              <a:rPr lang="en-US" smtClean="0"/>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1E1ADB-5342-4908-9DC8-6647279BB036}" type="slidenum">
              <a:rPr lang="en-US" smtClean="0"/>
              <a:t>‹#›</a:t>
            </a:fld>
            <a:endParaRPr lang="en-US"/>
          </a:p>
        </p:txBody>
      </p:sp>
    </p:spTree>
    <p:extLst>
      <p:ext uri="{BB962C8B-B14F-4D97-AF65-F5344CB8AC3E}">
        <p14:creationId xmlns:p14="http://schemas.microsoft.com/office/powerpoint/2010/main" val="7526099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A4EA8BF-1EB4-439A-A8C0-A99DAD6F9ED1}" type="datetimeFigureOut">
              <a:rPr lang="en-US" smtClean="0"/>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1E1ADB-5342-4908-9DC8-6647279BB036}" type="slidenum">
              <a:rPr lang="en-US" smtClean="0"/>
              <a:t>‹#›</a:t>
            </a:fld>
            <a:endParaRPr lang="en-US"/>
          </a:p>
        </p:txBody>
      </p:sp>
    </p:spTree>
    <p:extLst>
      <p:ext uri="{BB962C8B-B14F-4D97-AF65-F5344CB8AC3E}">
        <p14:creationId xmlns:p14="http://schemas.microsoft.com/office/powerpoint/2010/main" val="14552664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A4EA8BF-1EB4-439A-A8C0-A99DAD6F9ED1}" type="datetimeFigureOut">
              <a:rPr lang="en-US" smtClean="0"/>
              <a:t>1/17/2024</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E1E1ADB-5342-4908-9DC8-6647279BB036}" type="slidenum">
              <a:rPr lang="en-US" smtClean="0"/>
              <a:t>‹#›</a:t>
            </a:fld>
            <a:endParaRPr lang="en-US"/>
          </a:p>
        </p:txBody>
      </p:sp>
    </p:spTree>
    <p:extLst>
      <p:ext uri="{BB962C8B-B14F-4D97-AF65-F5344CB8AC3E}">
        <p14:creationId xmlns:p14="http://schemas.microsoft.com/office/powerpoint/2010/main" val="14149772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fa.wikipedia.org/wiki/%D9%87%D9%84" TargetMode="External"/><Relationship Id="rId2" Type="http://schemas.openxmlformats.org/officeDocument/2006/relationships/hyperlink" Target="https://fa.wikipedia.org/wiki/%D8%B2%DB%8C%D8%B1%D9%87_%D8%B3%DB%8C%D8%A7%D9%87" TargetMode="External"/><Relationship Id="rId1" Type="http://schemas.openxmlformats.org/officeDocument/2006/relationships/slideLayout" Target="../slideLayouts/slideLayout2.xml"/><Relationship Id="rId4" Type="http://schemas.openxmlformats.org/officeDocument/2006/relationships/hyperlink" Target="https://fa.wikipedia.org/wiki/%D8%B9%D8%B7%D8%A7%D8%B1%DB%8C"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7B12E27-6412-43B5-B478-A74DE7EB99E1}"/>
              </a:ext>
            </a:extLst>
          </p:cNvPr>
          <p:cNvSpPr>
            <a:spLocks noGrp="1"/>
          </p:cNvSpPr>
          <p:nvPr>
            <p:ph type="ctrTitle"/>
          </p:nvPr>
        </p:nvSpPr>
        <p:spPr>
          <a:xfrm>
            <a:off x="381789" y="2388714"/>
            <a:ext cx="9585654" cy="1585210"/>
          </a:xfrm>
        </p:spPr>
        <p:txBody>
          <a:bodyPr>
            <a:normAutofit/>
          </a:bodyPr>
          <a:lstStyle/>
          <a:p>
            <a:r>
              <a:rPr lang="fa-IR" sz="4000" dirty="0"/>
              <a:t>معرفی بعضی فراورده های مورد استفاده در درمان سرماخودگی و سرفه بازار دارویی ایران</a:t>
            </a:r>
            <a:endParaRPr lang="en-US" sz="4000" dirty="0"/>
          </a:p>
        </p:txBody>
      </p:sp>
      <p:sp>
        <p:nvSpPr>
          <p:cNvPr id="3" name="Subtitle 2">
            <a:extLst>
              <a:ext uri="{FF2B5EF4-FFF2-40B4-BE49-F238E27FC236}">
                <a16:creationId xmlns:a16="http://schemas.microsoft.com/office/drawing/2014/main" xmlns="" id="{1566BF28-B108-4426-BC4D-123A2200C0D5}"/>
              </a:ext>
            </a:extLst>
          </p:cNvPr>
          <p:cNvSpPr>
            <a:spLocks noGrp="1"/>
          </p:cNvSpPr>
          <p:nvPr>
            <p:ph type="subTitle" idx="1"/>
          </p:nvPr>
        </p:nvSpPr>
        <p:spPr>
          <a:xfrm>
            <a:off x="918131" y="4500282"/>
            <a:ext cx="6102601" cy="753643"/>
          </a:xfrm>
        </p:spPr>
        <p:txBody>
          <a:bodyPr>
            <a:normAutofit/>
          </a:bodyPr>
          <a:lstStyle/>
          <a:p>
            <a:r>
              <a:rPr lang="fa-IR" sz="2800" b="1" dirty="0"/>
              <a:t>ارائه دکتر لاوین علی اصغرلو</a:t>
            </a:r>
            <a:endParaRPr lang="en-US" sz="2800" b="1" dirty="0"/>
          </a:p>
        </p:txBody>
      </p:sp>
    </p:spTree>
    <p:extLst>
      <p:ext uri="{BB962C8B-B14F-4D97-AF65-F5344CB8AC3E}">
        <p14:creationId xmlns:p14="http://schemas.microsoft.com/office/powerpoint/2010/main" val="6781000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E6D00D09-6858-43C4-9BB8-440D2D0669DD}"/>
              </a:ext>
            </a:extLst>
          </p:cNvPr>
          <p:cNvPicPr>
            <a:picLocks noChangeAspect="1"/>
          </p:cNvPicPr>
          <p:nvPr/>
        </p:nvPicPr>
        <p:blipFill>
          <a:blip r:embed="rId2"/>
          <a:stretch>
            <a:fillRect/>
          </a:stretch>
        </p:blipFill>
        <p:spPr>
          <a:xfrm>
            <a:off x="3099660" y="0"/>
            <a:ext cx="9092340" cy="6828099"/>
          </a:xfrm>
          <a:prstGeom prst="rect">
            <a:avLst/>
          </a:prstGeom>
        </p:spPr>
      </p:pic>
      <p:sp>
        <p:nvSpPr>
          <p:cNvPr id="2" name="Title 1">
            <a:extLst>
              <a:ext uri="{FF2B5EF4-FFF2-40B4-BE49-F238E27FC236}">
                <a16:creationId xmlns:a16="http://schemas.microsoft.com/office/drawing/2014/main" xmlns="" id="{9C772532-C46A-4448-9FB5-601E453530AC}"/>
              </a:ext>
            </a:extLst>
          </p:cNvPr>
          <p:cNvSpPr>
            <a:spLocks noGrp="1"/>
          </p:cNvSpPr>
          <p:nvPr>
            <p:ph type="title"/>
          </p:nvPr>
        </p:nvSpPr>
        <p:spPr/>
        <p:txBody>
          <a:bodyPr/>
          <a:lstStyle/>
          <a:p>
            <a:pPr algn="r"/>
            <a:r>
              <a:rPr lang="fa-IR" b="1" dirty="0">
                <a:solidFill>
                  <a:schemeClr val="tx1"/>
                </a:solidFill>
              </a:rPr>
              <a:t>عسل </a:t>
            </a:r>
            <a:endParaRPr lang="en-US" b="1" dirty="0">
              <a:solidFill>
                <a:schemeClr val="tx1"/>
              </a:solidFill>
            </a:endParaRPr>
          </a:p>
        </p:txBody>
      </p:sp>
      <p:sp>
        <p:nvSpPr>
          <p:cNvPr id="3" name="Content Placeholder 2">
            <a:extLst>
              <a:ext uri="{FF2B5EF4-FFF2-40B4-BE49-F238E27FC236}">
                <a16:creationId xmlns:a16="http://schemas.microsoft.com/office/drawing/2014/main" xmlns="" id="{F655131E-EB02-4C2C-9ECF-FDF8540038DE}"/>
              </a:ext>
            </a:extLst>
          </p:cNvPr>
          <p:cNvSpPr>
            <a:spLocks noGrp="1"/>
          </p:cNvSpPr>
          <p:nvPr>
            <p:ph idx="1"/>
          </p:nvPr>
        </p:nvSpPr>
        <p:spPr>
          <a:xfrm>
            <a:off x="2917998" y="1487838"/>
            <a:ext cx="8203195" cy="4615518"/>
          </a:xfrm>
        </p:spPr>
        <p:txBody>
          <a:bodyPr/>
          <a:lstStyle/>
          <a:p>
            <a:pPr marL="0" indent="0" algn="r">
              <a:buNone/>
            </a:pPr>
            <a:r>
              <a:rPr lang="fa-IR" b="1" dirty="0">
                <a:solidFill>
                  <a:schemeClr val="tx1"/>
                </a:solidFill>
              </a:rPr>
              <a:t>در کودکان کمتر از 12 ماه، به علت احتمال آلودگی با سم کلستریدیوم بوتولینم منع مصرف دارد. مصرف عسلی که با سم این باکتری یا اسپور های آن آلوده باشد در بزرگسالان و کودکان بالای 12 ماه این مشکل را ایجاد نمی‌کند. </a:t>
            </a:r>
          </a:p>
          <a:p>
            <a:pPr marL="0" indent="0" algn="r">
              <a:buNone/>
            </a:pPr>
            <a:r>
              <a:rPr lang="fa-IR" b="1" dirty="0">
                <a:solidFill>
                  <a:schemeClr val="tx1"/>
                </a:solidFill>
              </a:rPr>
              <a:t>عوارض گوارشی: سوزش معده، تهوع و استفراغ خفیف</a:t>
            </a:r>
          </a:p>
          <a:p>
            <a:pPr marL="0" indent="0" algn="r">
              <a:buNone/>
            </a:pPr>
            <a:r>
              <a:rPr lang="fa-IR" b="1" dirty="0">
                <a:solidFill>
                  <a:schemeClr val="tx1"/>
                </a:solidFill>
              </a:rPr>
              <a:t>استفاده کوتاه مدت در افرادی که حداقل 12 ماه سن دارند منعی ندارد. </a:t>
            </a:r>
          </a:p>
          <a:p>
            <a:pPr marL="0" indent="0" algn="r">
              <a:buNone/>
            </a:pPr>
            <a:r>
              <a:rPr lang="fa-IR" b="1" dirty="0">
                <a:solidFill>
                  <a:schemeClr val="tx1"/>
                </a:solidFill>
              </a:rPr>
              <a:t>بسیاری از مطالعات کاهش سرفه در کودکان بعد استفاده عسل را نوشته اند. مخصوصا استفاده آن قبل خواب باعث کاهش سرفه شبانه می‌شود. </a:t>
            </a:r>
          </a:p>
          <a:p>
            <a:pPr marL="0" indent="0" algn="r">
              <a:buNone/>
            </a:pPr>
            <a:r>
              <a:rPr lang="fa-IR" b="1" dirty="0">
                <a:solidFill>
                  <a:schemeClr val="tx1"/>
                </a:solidFill>
              </a:rPr>
              <a:t>استفاده اینترانازل آن به نظر نمی رسد برای درمان رینوسینوزیت مفید باشد. </a:t>
            </a:r>
          </a:p>
          <a:p>
            <a:pPr marL="0" indent="0" algn="r">
              <a:buNone/>
            </a:pPr>
            <a:r>
              <a:rPr lang="fa-IR" b="1" dirty="0">
                <a:solidFill>
                  <a:schemeClr val="tx1"/>
                </a:solidFill>
              </a:rPr>
              <a:t>اثر آن در بهبود آسم و یا رینیت آلرژیک شناخته شده نیست. </a:t>
            </a:r>
          </a:p>
          <a:p>
            <a:pPr marL="0" indent="0" algn="r" rtl="1">
              <a:buNone/>
            </a:pPr>
            <a:r>
              <a:rPr lang="fa-IR" b="1" dirty="0">
                <a:solidFill>
                  <a:schemeClr val="tx1"/>
                </a:solidFill>
              </a:rPr>
              <a:t>طبق مطالعه دیگر استفاده آن با دوز 0.5 ‌گرم به ازای هر کیلوگرم وزن بدن به مدت 12 هفته روی هموگلوبین </a:t>
            </a:r>
            <a:r>
              <a:rPr lang="en-US" b="1" dirty="0">
                <a:solidFill>
                  <a:schemeClr val="tx1"/>
                </a:solidFill>
              </a:rPr>
              <a:t>A1C</a:t>
            </a:r>
            <a:r>
              <a:rPr lang="fa-IR" b="1" dirty="0">
                <a:solidFill>
                  <a:schemeClr val="tx1"/>
                </a:solidFill>
              </a:rPr>
              <a:t> اثر ندارد. </a:t>
            </a:r>
            <a:endParaRPr lang="en-US" b="1" dirty="0">
              <a:solidFill>
                <a:schemeClr val="tx1"/>
              </a:solidFill>
            </a:endParaRPr>
          </a:p>
        </p:txBody>
      </p:sp>
    </p:spTree>
    <p:extLst>
      <p:ext uri="{BB962C8B-B14F-4D97-AF65-F5344CB8AC3E}">
        <p14:creationId xmlns:p14="http://schemas.microsoft.com/office/powerpoint/2010/main" val="40978144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5DE2CE0-9383-4767-B932-504C3E4BE0E8}"/>
              </a:ext>
            </a:extLst>
          </p:cNvPr>
          <p:cNvSpPr>
            <a:spLocks noGrp="1"/>
          </p:cNvSpPr>
          <p:nvPr>
            <p:ph type="title"/>
          </p:nvPr>
        </p:nvSpPr>
        <p:spPr/>
        <p:txBody>
          <a:bodyPr/>
          <a:lstStyle/>
          <a:p>
            <a:pPr algn="r" rtl="1"/>
            <a:r>
              <a:rPr lang="fa-IR" dirty="0"/>
              <a:t>اکالیپتوس(Eucalyptus camaldulensis)</a:t>
            </a:r>
            <a:endParaRPr lang="en-US" dirty="0"/>
          </a:p>
        </p:txBody>
      </p:sp>
      <p:sp>
        <p:nvSpPr>
          <p:cNvPr id="3" name="Content Placeholder 2">
            <a:extLst>
              <a:ext uri="{FF2B5EF4-FFF2-40B4-BE49-F238E27FC236}">
                <a16:creationId xmlns:a16="http://schemas.microsoft.com/office/drawing/2014/main" xmlns="" id="{5D7460D7-3DE2-4E83-BCBF-1B877C52A8D5}"/>
              </a:ext>
            </a:extLst>
          </p:cNvPr>
          <p:cNvSpPr>
            <a:spLocks noGrp="1"/>
          </p:cNvSpPr>
          <p:nvPr>
            <p:ph idx="1"/>
          </p:nvPr>
        </p:nvSpPr>
        <p:spPr>
          <a:xfrm>
            <a:off x="677333" y="1394847"/>
            <a:ext cx="8730137" cy="2323257"/>
          </a:xfrm>
        </p:spPr>
        <p:txBody>
          <a:bodyPr/>
          <a:lstStyle/>
          <a:p>
            <a:pPr marL="0" indent="0" algn="r">
              <a:buNone/>
            </a:pPr>
            <a:r>
              <a:rPr lang="fa-IR" dirty="0"/>
              <a:t>برگ‌هایی باریک و نوک تیز و کاملا چرمی دارد که در صورت فشرده شدن بوی نافذ از آن استشمام می‌گردد. این گیاه در نواحی جنوبی و شمالی کشور به خوبی رشد می‌کند </a:t>
            </a:r>
          </a:p>
          <a:p>
            <a:pPr marL="0" indent="0" algn="r">
              <a:buNone/>
            </a:pPr>
            <a:r>
              <a:rPr lang="fa-IR" dirty="0"/>
              <a:t>جز دارویی عصاره روغنی برگ‌ها  و شاخه‌های هوایی</a:t>
            </a:r>
          </a:p>
          <a:p>
            <a:pPr marL="0" indent="0" algn="r">
              <a:buNone/>
            </a:pPr>
            <a:r>
              <a:rPr lang="fa-IR" dirty="0"/>
              <a:t>روغن اکالیپتوس اثرات اثرات ضد باکتری و ضد قارچ دارد، خاصیت ضد التهابی دارد.  </a:t>
            </a:r>
          </a:p>
          <a:p>
            <a:pPr marL="0" indent="0" algn="r">
              <a:buNone/>
            </a:pPr>
            <a:r>
              <a:rPr lang="fa-IR" dirty="0"/>
              <a:t>اثر اکالیپتوس در کاهش سرفه به علت اثر سورفاکتانتی اثبات شده است. </a:t>
            </a:r>
          </a:p>
          <a:p>
            <a:pPr marL="0" indent="0" algn="r">
              <a:buNone/>
            </a:pPr>
            <a:r>
              <a:rPr lang="fa-IR" dirty="0"/>
              <a:t>ببه عنوان بخور در رفع سرماخوردگی‌ها و به عنوان دور کننده حشرات مصارف عمده دارد. </a:t>
            </a:r>
          </a:p>
        </p:txBody>
      </p:sp>
      <p:pic>
        <p:nvPicPr>
          <p:cNvPr id="4" name="Picture 3">
            <a:extLst>
              <a:ext uri="{FF2B5EF4-FFF2-40B4-BE49-F238E27FC236}">
                <a16:creationId xmlns:a16="http://schemas.microsoft.com/office/drawing/2014/main" xmlns="" id="{763D0752-C9FA-4189-82E0-44D115B658A3}"/>
              </a:ext>
            </a:extLst>
          </p:cNvPr>
          <p:cNvPicPr>
            <a:picLocks noChangeAspect="1"/>
          </p:cNvPicPr>
          <p:nvPr/>
        </p:nvPicPr>
        <p:blipFill>
          <a:blip r:embed="rId2"/>
          <a:stretch>
            <a:fillRect/>
          </a:stretch>
        </p:blipFill>
        <p:spPr>
          <a:xfrm>
            <a:off x="677332" y="3718104"/>
            <a:ext cx="3870244" cy="3089404"/>
          </a:xfrm>
          <a:prstGeom prst="rect">
            <a:avLst/>
          </a:prstGeom>
        </p:spPr>
      </p:pic>
      <p:sp>
        <p:nvSpPr>
          <p:cNvPr id="5" name="TextBox 4"/>
          <p:cNvSpPr txBox="1"/>
          <p:nvPr/>
        </p:nvSpPr>
        <p:spPr>
          <a:xfrm>
            <a:off x="3952068" y="3983064"/>
            <a:ext cx="7910120" cy="1754326"/>
          </a:xfrm>
          <a:prstGeom prst="rect">
            <a:avLst/>
          </a:prstGeom>
          <a:noFill/>
        </p:spPr>
        <p:txBody>
          <a:bodyPr wrap="square" rtlCol="1">
            <a:spAutoFit/>
          </a:bodyPr>
          <a:lstStyle/>
          <a:p>
            <a:pPr algn="r"/>
            <a:r>
              <a:rPr lang="fa-IR" dirty="0" smtClean="0"/>
              <a:t>کودکان نباید از بخور اکالیپتوس استفاده کنند، زیرا ممکن است </a:t>
            </a:r>
          </a:p>
          <a:p>
            <a:pPr algn="r"/>
            <a:r>
              <a:rPr lang="fa-IR" dirty="0" smtClean="0"/>
              <a:t>باعث اسپاسم، آنافیلاکسی و علائم شبیه آسم شود. </a:t>
            </a:r>
          </a:p>
          <a:p>
            <a:pPr algn="r"/>
            <a:r>
              <a:rPr lang="fa-IR" dirty="0" smtClean="0"/>
              <a:t>در کودکان حتی بعد مصرف خوراکی چند قطره باعث مسمومیت شدید می‌شود. </a:t>
            </a:r>
          </a:p>
          <a:p>
            <a:pPr algn="r"/>
            <a:r>
              <a:rPr lang="fa-IR" dirty="0" smtClean="0"/>
              <a:t>در بزرگسالان مصرف 4-5 میلی‌لیتر ممکن است باعث کاهش فشار خون </a:t>
            </a:r>
          </a:p>
          <a:p>
            <a:pPr algn="r"/>
            <a:r>
              <a:rPr lang="fa-IR" dirty="0" smtClean="0"/>
              <a:t>و آنافیلاکسی شود. بعد مسمومیت نباید فرد را به استفراغ تحریک کرد و</a:t>
            </a:r>
          </a:p>
          <a:p>
            <a:pPr algn="r"/>
            <a:r>
              <a:rPr lang="fa-IR" dirty="0" smtClean="0"/>
              <a:t> باید از شارکول فعال استفاده شود. سپس سایر مراقبت‌هارا به عمل آورد. </a:t>
            </a:r>
            <a:endParaRPr lang="fa-IR" dirty="0"/>
          </a:p>
        </p:txBody>
      </p:sp>
    </p:spTree>
    <p:extLst>
      <p:ext uri="{BB962C8B-B14F-4D97-AF65-F5344CB8AC3E}">
        <p14:creationId xmlns:p14="http://schemas.microsoft.com/office/powerpoint/2010/main" val="18491940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BCA159B-039B-453E-8D84-0D91832216C5}"/>
              </a:ext>
            </a:extLst>
          </p:cNvPr>
          <p:cNvSpPr>
            <a:spLocks noGrp="1"/>
          </p:cNvSpPr>
          <p:nvPr>
            <p:ph type="title"/>
          </p:nvPr>
        </p:nvSpPr>
        <p:spPr>
          <a:xfrm>
            <a:off x="863313" y="167813"/>
            <a:ext cx="8596668" cy="1320800"/>
          </a:xfrm>
        </p:spPr>
        <p:txBody>
          <a:bodyPr/>
          <a:lstStyle/>
          <a:p>
            <a:pPr algn="r" rtl="1"/>
            <a:r>
              <a:rPr lang="fa-IR" dirty="0"/>
              <a:t>شیرین بیان(</a:t>
            </a:r>
            <a:r>
              <a:rPr lang="en-US" dirty="0"/>
              <a:t>Glycyrrhiza glabra</a:t>
            </a:r>
            <a:r>
              <a:rPr lang="fa-IR" dirty="0"/>
              <a:t>)</a:t>
            </a:r>
            <a:endParaRPr lang="en-US" dirty="0"/>
          </a:p>
        </p:txBody>
      </p:sp>
      <p:sp>
        <p:nvSpPr>
          <p:cNvPr id="3" name="Content Placeholder 2">
            <a:extLst>
              <a:ext uri="{FF2B5EF4-FFF2-40B4-BE49-F238E27FC236}">
                <a16:creationId xmlns:a16="http://schemas.microsoft.com/office/drawing/2014/main" xmlns="" id="{934C8581-57FA-4EC9-8F59-09837288A21F}"/>
              </a:ext>
            </a:extLst>
          </p:cNvPr>
          <p:cNvSpPr>
            <a:spLocks noGrp="1"/>
          </p:cNvSpPr>
          <p:nvPr>
            <p:ph idx="1"/>
          </p:nvPr>
        </p:nvSpPr>
        <p:spPr>
          <a:xfrm>
            <a:off x="863313" y="1023665"/>
            <a:ext cx="8596668" cy="2976836"/>
          </a:xfrm>
        </p:spPr>
        <p:txBody>
          <a:bodyPr/>
          <a:lstStyle/>
          <a:p>
            <a:pPr algn="r" rtl="1"/>
            <a:r>
              <a:rPr lang="fa-IR" dirty="0"/>
              <a:t>قطعات ضخیم و کاملا چوبی با پوسته‌ای به رنگ قهوه‌ای تیره و شیار‌های طولی نامنظم، قسمت داخلی به رنگ زرد طلایی و طمع بسیار شیرین</a:t>
            </a:r>
          </a:p>
          <a:p>
            <a:pPr algn="r" rtl="1"/>
            <a:r>
              <a:rPr lang="fa-IR" dirty="0"/>
              <a:t>این قطعات از ریزم‌های گیاه شیرین‌بیان است.</a:t>
            </a:r>
            <a:endParaRPr lang="en-US" dirty="0"/>
          </a:p>
          <a:p>
            <a:pPr algn="r" rtl="1"/>
            <a:r>
              <a:rPr lang="fa-IR" dirty="0"/>
              <a:t>از تیره پروانه واران، گیاهی علفی و پایا، دارای برگچه‌های متعدد و چسبناک و نیزمیوه‌های قرمز رنگ و تسبیحی شکل، </a:t>
            </a:r>
          </a:p>
          <a:p>
            <a:pPr algn="r" rtl="1"/>
            <a:r>
              <a:rPr lang="fa-IR" dirty="0"/>
              <a:t>به عنوان خلط آور در برخی شربت های ضد سرفه کاربرد دارد</a:t>
            </a:r>
            <a:r>
              <a:rPr lang="fa-IR" dirty="0" smtClean="0"/>
              <a:t>. </a:t>
            </a:r>
            <a:endParaRPr lang="fa-IR" dirty="0"/>
          </a:p>
          <a:p>
            <a:pPr algn="r" rtl="1"/>
            <a:r>
              <a:rPr lang="fa-IR" dirty="0" smtClean="0"/>
              <a:t>اندیکاسیون‌هایی که توسط </a:t>
            </a:r>
            <a:r>
              <a:rPr lang="en-US" dirty="0" smtClean="0"/>
              <a:t>commission E</a:t>
            </a:r>
            <a:r>
              <a:rPr lang="fa-IR" dirty="0" smtClean="0"/>
              <a:t> مورد قبول است، سرفه، برونشیت و گاستریت است. </a:t>
            </a:r>
            <a:endParaRPr lang="en-US" dirty="0"/>
          </a:p>
          <a:p>
            <a:pPr marL="0" indent="0" algn="r" rtl="1">
              <a:buNone/>
            </a:pPr>
            <a:endParaRPr lang="fa-IR" dirty="0"/>
          </a:p>
        </p:txBody>
      </p:sp>
      <p:pic>
        <p:nvPicPr>
          <p:cNvPr id="4" name="Picture 3">
            <a:extLst>
              <a:ext uri="{FF2B5EF4-FFF2-40B4-BE49-F238E27FC236}">
                <a16:creationId xmlns:a16="http://schemas.microsoft.com/office/drawing/2014/main" xmlns="" id="{6970CB67-1809-4865-A1A3-059BEE2B5487}"/>
              </a:ext>
            </a:extLst>
          </p:cNvPr>
          <p:cNvPicPr>
            <a:picLocks noChangeAspect="1"/>
          </p:cNvPicPr>
          <p:nvPr/>
        </p:nvPicPr>
        <p:blipFill>
          <a:blip r:embed="rId2"/>
          <a:stretch>
            <a:fillRect/>
          </a:stretch>
        </p:blipFill>
        <p:spPr>
          <a:xfrm>
            <a:off x="32193" y="4000500"/>
            <a:ext cx="4943475" cy="2857500"/>
          </a:xfrm>
          <a:prstGeom prst="rect">
            <a:avLst/>
          </a:prstGeom>
        </p:spPr>
      </p:pic>
      <p:sp>
        <p:nvSpPr>
          <p:cNvPr id="5" name="TextBox 4"/>
          <p:cNvSpPr txBox="1"/>
          <p:nvPr/>
        </p:nvSpPr>
        <p:spPr>
          <a:xfrm>
            <a:off x="3995914" y="4198470"/>
            <a:ext cx="6443821" cy="923330"/>
          </a:xfrm>
          <a:prstGeom prst="rect">
            <a:avLst/>
          </a:prstGeom>
          <a:noFill/>
        </p:spPr>
        <p:txBody>
          <a:bodyPr wrap="square" rtlCol="1">
            <a:spAutoFit/>
          </a:bodyPr>
          <a:lstStyle/>
          <a:p>
            <a:pPr marL="285750" indent="-285750" algn="r" rtl="1">
              <a:buFont typeface="Wingdings" panose="05000000000000000000" pitchFamily="2" charset="2"/>
              <a:buChar char="Ø"/>
            </a:pPr>
            <a:r>
              <a:rPr lang="fa-IR" dirty="0" smtClean="0"/>
              <a:t>این گیاه دارای اثرات ضدپلاکت و آنتی ترومبین است. </a:t>
            </a:r>
          </a:p>
          <a:p>
            <a:pPr algn="r"/>
            <a:r>
              <a:rPr lang="fa-IR" dirty="0" smtClean="0"/>
              <a:t>در بیماران مصرف کننده داروهای ضدانعقاد</a:t>
            </a:r>
          </a:p>
          <a:p>
            <a:pPr algn="r"/>
            <a:r>
              <a:rPr lang="fa-IR" dirty="0" smtClean="0"/>
              <a:t> باید با احتیاط مصرف شود. </a:t>
            </a:r>
            <a:endParaRPr lang="fa-IR" dirty="0"/>
          </a:p>
        </p:txBody>
      </p:sp>
    </p:spTree>
    <p:extLst>
      <p:ext uri="{BB962C8B-B14F-4D97-AF65-F5344CB8AC3E}">
        <p14:creationId xmlns:p14="http://schemas.microsoft.com/office/powerpoint/2010/main" val="29154419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EEE14F4-023D-4B2C-AC96-9C5B768ABD99}"/>
              </a:ext>
            </a:extLst>
          </p:cNvPr>
          <p:cNvSpPr>
            <a:spLocks noGrp="1"/>
          </p:cNvSpPr>
          <p:nvPr>
            <p:ph type="title"/>
          </p:nvPr>
        </p:nvSpPr>
        <p:spPr/>
        <p:txBody>
          <a:bodyPr/>
          <a:lstStyle/>
          <a:p>
            <a:pPr algn="r" rtl="1"/>
            <a:r>
              <a:rPr lang="fa-IR" dirty="0"/>
              <a:t>زیره(</a:t>
            </a:r>
            <a:r>
              <a:rPr lang="en-US" dirty="0" err="1"/>
              <a:t>Carum</a:t>
            </a:r>
            <a:r>
              <a:rPr lang="en-US" dirty="0"/>
              <a:t> </a:t>
            </a:r>
            <a:r>
              <a:rPr lang="en-US" dirty="0" err="1"/>
              <a:t>carvi</a:t>
            </a:r>
            <a:r>
              <a:rPr lang="fa-IR" dirty="0"/>
              <a:t>) </a:t>
            </a:r>
            <a:endParaRPr lang="en-US" dirty="0"/>
          </a:p>
        </p:txBody>
      </p:sp>
      <p:sp>
        <p:nvSpPr>
          <p:cNvPr id="3" name="Content Placeholder 2">
            <a:extLst>
              <a:ext uri="{FF2B5EF4-FFF2-40B4-BE49-F238E27FC236}">
                <a16:creationId xmlns:a16="http://schemas.microsoft.com/office/drawing/2014/main" xmlns="" id="{029CA859-AB86-4397-821C-AA8318BC82E8}"/>
              </a:ext>
            </a:extLst>
          </p:cNvPr>
          <p:cNvSpPr>
            <a:spLocks noGrp="1"/>
          </p:cNvSpPr>
          <p:nvPr>
            <p:ph idx="1"/>
          </p:nvPr>
        </p:nvSpPr>
        <p:spPr/>
        <p:txBody>
          <a:bodyPr/>
          <a:lstStyle/>
          <a:p>
            <a:pPr algn="r" rtl="1">
              <a:buFontTx/>
              <a:buChar char="-"/>
            </a:pPr>
            <a:r>
              <a:rPr lang="fa-IR" dirty="0"/>
              <a:t>ممکن است باعث افزایش قند خون شود. </a:t>
            </a:r>
          </a:p>
          <a:p>
            <a:pPr algn="r" rtl="1">
              <a:buFontTx/>
              <a:buChar char="-"/>
            </a:pPr>
            <a:r>
              <a:rPr lang="fa-IR" dirty="0"/>
              <a:t>در طب سنتی به عنوان ضدعفونی کننده استفاده می‌شود. </a:t>
            </a:r>
          </a:p>
          <a:p>
            <a:pPr algn="r" rtl="1">
              <a:buFontTx/>
              <a:buChar char="-"/>
            </a:pPr>
            <a:r>
              <a:rPr lang="fa-IR" dirty="0"/>
              <a:t>ایمنی آن در شیردهی و بارداری اثبات نشده است. </a:t>
            </a:r>
          </a:p>
          <a:p>
            <a:pPr algn="r" rtl="1">
              <a:buFontTx/>
              <a:buChar char="-"/>
            </a:pPr>
            <a:r>
              <a:rPr lang="fa-IR" dirty="0"/>
              <a:t>اثرات ضد میکروبی آن علیه باسیلوس، سودومونا و کاندیدا اثبات شده است. </a:t>
            </a:r>
            <a:endParaRPr lang="fa-IR" dirty="0" smtClean="0"/>
          </a:p>
          <a:p>
            <a:pPr algn="r" rtl="1">
              <a:buFontTx/>
              <a:buChar char="-"/>
            </a:pPr>
            <a:r>
              <a:rPr lang="fa-IR" dirty="0" smtClean="0"/>
              <a:t>هیچ عارضه جانبی در دوز‌های </a:t>
            </a:r>
          </a:p>
          <a:p>
            <a:pPr marL="0" indent="0" algn="r" rtl="1">
              <a:buNone/>
            </a:pPr>
            <a:r>
              <a:rPr lang="fa-IR" dirty="0" smtClean="0"/>
              <a:t>قابل استفاده درمانی آن گزارش </a:t>
            </a:r>
          </a:p>
          <a:p>
            <a:pPr marL="0" indent="0" algn="r" rtl="1">
              <a:buNone/>
            </a:pPr>
            <a:r>
              <a:rPr lang="fa-IR" dirty="0"/>
              <a:t>ن</a:t>
            </a:r>
            <a:r>
              <a:rPr lang="fa-IR" dirty="0" smtClean="0"/>
              <a:t>شده است. </a:t>
            </a:r>
            <a:endParaRPr lang="fa-IR" dirty="0"/>
          </a:p>
          <a:p>
            <a:pPr algn="r" rtl="1">
              <a:buFontTx/>
              <a:buChar char="-"/>
            </a:pPr>
            <a:endParaRPr lang="en-US" dirty="0"/>
          </a:p>
        </p:txBody>
      </p:sp>
      <p:pic>
        <p:nvPicPr>
          <p:cNvPr id="4" name="Picture 3">
            <a:extLst>
              <a:ext uri="{FF2B5EF4-FFF2-40B4-BE49-F238E27FC236}">
                <a16:creationId xmlns:a16="http://schemas.microsoft.com/office/drawing/2014/main" xmlns="" id="{1B814BF0-077B-4D54-A98F-FFC2FDFB1830}"/>
              </a:ext>
            </a:extLst>
          </p:cNvPr>
          <p:cNvPicPr>
            <a:picLocks noChangeAspect="1"/>
          </p:cNvPicPr>
          <p:nvPr/>
        </p:nvPicPr>
        <p:blipFill>
          <a:blip r:embed="rId2"/>
          <a:stretch>
            <a:fillRect/>
          </a:stretch>
        </p:blipFill>
        <p:spPr>
          <a:xfrm>
            <a:off x="677334" y="3923342"/>
            <a:ext cx="5117865" cy="3221678"/>
          </a:xfrm>
          <a:prstGeom prst="rect">
            <a:avLst/>
          </a:prstGeom>
        </p:spPr>
      </p:pic>
    </p:spTree>
    <p:extLst>
      <p:ext uri="{BB962C8B-B14F-4D97-AF65-F5344CB8AC3E}">
        <p14:creationId xmlns:p14="http://schemas.microsoft.com/office/powerpoint/2010/main" val="15557834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578A79AE-D466-485A-B17F-8108162C3843}"/>
              </a:ext>
            </a:extLst>
          </p:cNvPr>
          <p:cNvPicPr>
            <a:picLocks noChangeAspect="1"/>
          </p:cNvPicPr>
          <p:nvPr/>
        </p:nvPicPr>
        <p:blipFill>
          <a:blip r:embed="rId2"/>
          <a:stretch>
            <a:fillRect/>
          </a:stretch>
        </p:blipFill>
        <p:spPr>
          <a:xfrm>
            <a:off x="0" y="3540862"/>
            <a:ext cx="4775880" cy="3317137"/>
          </a:xfrm>
          <a:prstGeom prst="rect">
            <a:avLst/>
          </a:prstGeom>
        </p:spPr>
      </p:pic>
      <p:sp>
        <p:nvSpPr>
          <p:cNvPr id="2" name="Title 1">
            <a:extLst>
              <a:ext uri="{FF2B5EF4-FFF2-40B4-BE49-F238E27FC236}">
                <a16:creationId xmlns:a16="http://schemas.microsoft.com/office/drawing/2014/main" xmlns="" id="{64A6BDEA-D262-408A-B0E0-4F55CC36FB19}"/>
              </a:ext>
            </a:extLst>
          </p:cNvPr>
          <p:cNvSpPr>
            <a:spLocks noGrp="1"/>
          </p:cNvSpPr>
          <p:nvPr>
            <p:ph type="title"/>
          </p:nvPr>
        </p:nvSpPr>
        <p:spPr/>
        <p:txBody>
          <a:bodyPr/>
          <a:lstStyle/>
          <a:p>
            <a:pPr algn="r" rtl="1"/>
            <a:r>
              <a:rPr lang="fa-IR" dirty="0"/>
              <a:t>رازیانه (</a:t>
            </a:r>
            <a:r>
              <a:rPr lang="en-US" dirty="0"/>
              <a:t> (</a:t>
            </a:r>
            <a:r>
              <a:rPr lang="en-US" sz="2800" dirty="0" err="1"/>
              <a:t>foeniculum</a:t>
            </a:r>
            <a:r>
              <a:rPr lang="en-US" sz="2800" dirty="0"/>
              <a:t> vulgare</a:t>
            </a:r>
            <a:endParaRPr lang="en-US" dirty="0"/>
          </a:p>
        </p:txBody>
      </p:sp>
      <p:sp>
        <p:nvSpPr>
          <p:cNvPr id="3" name="Content Placeholder 2">
            <a:extLst>
              <a:ext uri="{FF2B5EF4-FFF2-40B4-BE49-F238E27FC236}">
                <a16:creationId xmlns:a16="http://schemas.microsoft.com/office/drawing/2014/main" xmlns="" id="{6774B7C0-3B3C-4B9C-8525-FC7C12CB6DA0}"/>
              </a:ext>
            </a:extLst>
          </p:cNvPr>
          <p:cNvSpPr>
            <a:spLocks noGrp="1"/>
          </p:cNvSpPr>
          <p:nvPr>
            <p:ph idx="1"/>
          </p:nvPr>
        </p:nvSpPr>
        <p:spPr>
          <a:xfrm>
            <a:off x="2521632" y="1755459"/>
            <a:ext cx="8596668" cy="3880773"/>
          </a:xfrm>
        </p:spPr>
        <p:txBody>
          <a:bodyPr>
            <a:normAutofit/>
          </a:bodyPr>
          <a:lstStyle/>
          <a:p>
            <a:pPr marL="0" indent="0" algn="r">
              <a:buNone/>
            </a:pPr>
            <a:r>
              <a:rPr lang="fa-IR" dirty="0" smtClean="0"/>
              <a:t>جز </a:t>
            </a:r>
            <a:r>
              <a:rPr lang="fa-IR" dirty="0"/>
              <a:t>دارویی روغن فنول که از میوه های رسیده و دانه گیاه رازیانه استخراج می‌شود</a:t>
            </a:r>
            <a:r>
              <a:rPr lang="fa-IR" dirty="0" smtClean="0"/>
              <a:t>.</a:t>
            </a:r>
          </a:p>
          <a:p>
            <a:pPr marL="0" indent="0" algn="r" rtl="1">
              <a:buNone/>
            </a:pPr>
            <a:r>
              <a:rPr lang="fa-IR" dirty="0" smtClean="0"/>
              <a:t>اندیکاسیون‌های مورد تائید </a:t>
            </a:r>
            <a:r>
              <a:rPr lang="en-US" dirty="0" smtClean="0"/>
              <a:t>commission E</a:t>
            </a:r>
            <a:r>
              <a:rPr lang="fa-IR" dirty="0" smtClean="0"/>
              <a:t> سرفه و برونشیت است. </a:t>
            </a:r>
          </a:p>
          <a:p>
            <a:pPr marL="0" indent="0" algn="r" rtl="1">
              <a:buNone/>
            </a:pPr>
            <a:r>
              <a:rPr lang="fa-IR" dirty="0" smtClean="0"/>
              <a:t>عارضه جانبی واکنش آلرژیک به ندرت مشاهده می‌شود. </a:t>
            </a:r>
          </a:p>
          <a:p>
            <a:pPr marL="0" indent="0" algn="r" rtl="1">
              <a:buNone/>
            </a:pPr>
            <a:r>
              <a:rPr lang="fa-IR" dirty="0" smtClean="0"/>
              <a:t>افرادی که حساسیت به کرفس دارند به رازیانه هم ممکن است دچار حساسیت متقاطع شوند. </a:t>
            </a:r>
          </a:p>
          <a:p>
            <a:pPr marL="0" indent="0" algn="r" rtl="1">
              <a:buNone/>
            </a:pPr>
            <a:r>
              <a:rPr lang="fa-IR" dirty="0" smtClean="0"/>
              <a:t>باعث تحریک حرکات دستگاه گوارش می‌شود. در دوز‌های بالا ضد اسپاسم است. </a:t>
            </a:r>
          </a:p>
          <a:p>
            <a:pPr marL="0" indent="0" algn="r" rtl="1">
              <a:buNone/>
            </a:pPr>
            <a:r>
              <a:rPr lang="fa-IR" dirty="0" smtClean="0"/>
              <a:t>در </a:t>
            </a:r>
            <a:r>
              <a:rPr lang="en-US" dirty="0" smtClean="0"/>
              <a:t>in vitro</a:t>
            </a:r>
            <a:r>
              <a:rPr lang="fa-IR" dirty="0" smtClean="0"/>
              <a:t> اثرات ضدمیکروبی خوبی از آن گزارش شدهاست. </a:t>
            </a:r>
          </a:p>
          <a:p>
            <a:pPr marL="0" indent="0" algn="r" rtl="1">
              <a:buNone/>
            </a:pPr>
            <a:r>
              <a:rPr lang="fa-IR" dirty="0" smtClean="0"/>
              <a:t>افراد دیابتیک باید میزان قند خون این فراورده را بررسی کنند. </a:t>
            </a:r>
            <a:endParaRPr lang="fa-IR" dirty="0"/>
          </a:p>
          <a:p>
            <a:pPr marL="0" indent="0" algn="r">
              <a:buNone/>
            </a:pPr>
            <a:r>
              <a:rPr lang="fa-IR" dirty="0"/>
              <a:t>  </a:t>
            </a:r>
          </a:p>
          <a:p>
            <a:pPr marL="0" indent="0" algn="r">
              <a:buNone/>
            </a:pPr>
            <a:endParaRPr lang="en-US" dirty="0"/>
          </a:p>
        </p:txBody>
      </p:sp>
    </p:spTree>
    <p:extLst>
      <p:ext uri="{BB962C8B-B14F-4D97-AF65-F5344CB8AC3E}">
        <p14:creationId xmlns:p14="http://schemas.microsoft.com/office/powerpoint/2010/main" val="37137067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FE5FDB5-42E0-4C9B-9A24-494D5D491796}"/>
              </a:ext>
            </a:extLst>
          </p:cNvPr>
          <p:cNvSpPr>
            <a:spLocks noGrp="1"/>
          </p:cNvSpPr>
          <p:nvPr>
            <p:ph type="title"/>
          </p:nvPr>
        </p:nvSpPr>
        <p:spPr>
          <a:xfrm>
            <a:off x="677334" y="167813"/>
            <a:ext cx="8596668" cy="1320800"/>
          </a:xfrm>
        </p:spPr>
        <p:txBody>
          <a:bodyPr/>
          <a:lstStyle/>
          <a:p>
            <a:pPr algn="r" rtl="1"/>
            <a:r>
              <a:rPr lang="fa-IR" dirty="0"/>
              <a:t>عشقه(</a:t>
            </a:r>
            <a:r>
              <a:rPr lang="en-US" dirty="0"/>
              <a:t>Hedera helix</a:t>
            </a:r>
            <a:r>
              <a:rPr lang="fa-IR" dirty="0"/>
              <a:t>)</a:t>
            </a:r>
            <a:endParaRPr lang="en-US" dirty="0"/>
          </a:p>
        </p:txBody>
      </p:sp>
      <p:sp>
        <p:nvSpPr>
          <p:cNvPr id="3" name="Content Placeholder 2">
            <a:extLst>
              <a:ext uri="{FF2B5EF4-FFF2-40B4-BE49-F238E27FC236}">
                <a16:creationId xmlns:a16="http://schemas.microsoft.com/office/drawing/2014/main" xmlns="" id="{16F42099-7DF6-4955-831B-A5D5EBF713CC}"/>
              </a:ext>
            </a:extLst>
          </p:cNvPr>
          <p:cNvSpPr>
            <a:spLocks noGrp="1"/>
          </p:cNvSpPr>
          <p:nvPr>
            <p:ph idx="1"/>
          </p:nvPr>
        </p:nvSpPr>
        <p:spPr>
          <a:xfrm>
            <a:off x="1095789" y="828213"/>
            <a:ext cx="8596668" cy="3880773"/>
          </a:xfrm>
        </p:spPr>
        <p:txBody>
          <a:bodyPr/>
          <a:lstStyle/>
          <a:p>
            <a:pPr algn="r" rtl="1">
              <a:buFontTx/>
              <a:buChar char="-"/>
            </a:pPr>
            <a:r>
              <a:rPr lang="fa-IR" dirty="0"/>
              <a:t>در التهاب حنجره و حلق گرفتگی صدا و برونشیت مزمن کاربرد دارد.</a:t>
            </a:r>
          </a:p>
          <a:p>
            <a:pPr algn="r" rtl="1">
              <a:buFontTx/>
              <a:buChar char="-"/>
            </a:pPr>
            <a:r>
              <a:rPr lang="fa-IR" dirty="0"/>
              <a:t>در دوز های درمانی اثرات جانبی خاصی از آن گزارش نشده است. </a:t>
            </a:r>
          </a:p>
          <a:p>
            <a:pPr algn="r" rtl="1">
              <a:buFontTx/>
              <a:buChar char="-"/>
            </a:pPr>
            <a:r>
              <a:rPr lang="fa-IR" dirty="0"/>
              <a:t>در مسمومیت ممکن است باعث تهوع، استفراغ و سردرد و اختلال در ریتم قلبی شود. </a:t>
            </a:r>
            <a:endParaRPr lang="fa-IR" dirty="0" smtClean="0"/>
          </a:p>
          <a:p>
            <a:pPr algn="r" rtl="1">
              <a:buFontTx/>
              <a:buChar char="-"/>
            </a:pPr>
            <a:r>
              <a:rPr lang="fa-IR" dirty="0" smtClean="0"/>
              <a:t>مصرف خوراکی آن ممکن است باعث تحریک مخاطات شود و بهتر است پزشک تجویز کند. </a:t>
            </a:r>
          </a:p>
          <a:p>
            <a:pPr algn="r" rtl="1">
              <a:buFontTx/>
              <a:buChar char="-"/>
            </a:pPr>
            <a:r>
              <a:rPr lang="fa-IR" dirty="0" smtClean="0"/>
              <a:t>در استفاده آن در دوزهای درمانی عارضه جانبی خاصی گزارش نشده است.</a:t>
            </a:r>
          </a:p>
          <a:p>
            <a:pPr algn="r" rtl="1">
              <a:buFontTx/>
              <a:buChar char="-"/>
            </a:pPr>
            <a:r>
              <a:rPr lang="fa-IR" dirty="0" smtClean="0"/>
              <a:t>در صورت مسمومیت با آن باید شست و شوی معده صورت بگیرد. </a:t>
            </a:r>
            <a:endParaRPr lang="fa-IR" dirty="0"/>
          </a:p>
          <a:p>
            <a:pPr marL="0" indent="0" algn="r" rtl="1">
              <a:buNone/>
            </a:pPr>
            <a:endParaRPr lang="en-US" dirty="0"/>
          </a:p>
        </p:txBody>
      </p:sp>
      <p:pic>
        <p:nvPicPr>
          <p:cNvPr id="4" name="Picture 3">
            <a:extLst>
              <a:ext uri="{FF2B5EF4-FFF2-40B4-BE49-F238E27FC236}">
                <a16:creationId xmlns:a16="http://schemas.microsoft.com/office/drawing/2014/main" xmlns="" id="{547F5AD1-A3B1-4669-92A3-072DF5562430}"/>
              </a:ext>
            </a:extLst>
          </p:cNvPr>
          <p:cNvPicPr>
            <a:picLocks noChangeAspect="1"/>
          </p:cNvPicPr>
          <p:nvPr/>
        </p:nvPicPr>
        <p:blipFill>
          <a:blip r:embed="rId2"/>
          <a:stretch>
            <a:fillRect/>
          </a:stretch>
        </p:blipFill>
        <p:spPr>
          <a:xfrm>
            <a:off x="-144076" y="3596592"/>
            <a:ext cx="5010544" cy="3261408"/>
          </a:xfrm>
          <a:prstGeom prst="rect">
            <a:avLst/>
          </a:prstGeom>
        </p:spPr>
      </p:pic>
    </p:spTree>
    <p:extLst>
      <p:ext uri="{BB962C8B-B14F-4D97-AF65-F5344CB8AC3E}">
        <p14:creationId xmlns:p14="http://schemas.microsoft.com/office/powerpoint/2010/main" val="9218676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EDECF7A-0991-4EF0-9DD8-610B80D8A587}"/>
              </a:ext>
            </a:extLst>
          </p:cNvPr>
          <p:cNvSpPr>
            <a:spLocks noGrp="1"/>
          </p:cNvSpPr>
          <p:nvPr>
            <p:ph type="title"/>
          </p:nvPr>
        </p:nvSpPr>
        <p:spPr/>
        <p:txBody>
          <a:bodyPr/>
          <a:lstStyle/>
          <a:p>
            <a:pPr algn="r" rtl="1"/>
            <a:r>
              <a:rPr lang="fa-IR" dirty="0"/>
              <a:t>بنفشه</a:t>
            </a:r>
            <a:r>
              <a:rPr lang="en-US" dirty="0"/>
              <a:t/>
            </a:r>
            <a:br>
              <a:rPr lang="en-US" dirty="0"/>
            </a:br>
            <a:endParaRPr lang="en-US" dirty="0"/>
          </a:p>
        </p:txBody>
      </p:sp>
      <p:sp>
        <p:nvSpPr>
          <p:cNvPr id="3" name="Content Placeholder 2">
            <a:extLst>
              <a:ext uri="{FF2B5EF4-FFF2-40B4-BE49-F238E27FC236}">
                <a16:creationId xmlns:a16="http://schemas.microsoft.com/office/drawing/2014/main" xmlns="" id="{B6E92D31-FC08-4EDA-B7F6-474D6DA0EE94}"/>
              </a:ext>
            </a:extLst>
          </p:cNvPr>
          <p:cNvSpPr>
            <a:spLocks noGrp="1"/>
          </p:cNvSpPr>
          <p:nvPr>
            <p:ph idx="1"/>
          </p:nvPr>
        </p:nvSpPr>
        <p:spPr>
          <a:xfrm>
            <a:off x="-1" y="1400407"/>
            <a:ext cx="9577953" cy="5279362"/>
          </a:xfrm>
        </p:spPr>
        <p:txBody>
          <a:bodyPr>
            <a:normAutofit/>
          </a:bodyPr>
          <a:lstStyle/>
          <a:p>
            <a:pPr marL="0" indent="0" algn="r" rtl="1">
              <a:buNone/>
            </a:pPr>
            <a:r>
              <a:rPr lang="fa-IR" sz="1400" b="1" dirty="0"/>
              <a:t>بنفشه آفریقایی:</a:t>
            </a:r>
            <a:r>
              <a:rPr lang="en-US" sz="1400" b="1" dirty="0"/>
              <a:t> viola </a:t>
            </a:r>
            <a:r>
              <a:rPr lang="en-US" sz="1400" b="1" dirty="0" err="1"/>
              <a:t>odarata</a:t>
            </a:r>
            <a:endParaRPr lang="fa-IR" sz="1400" b="1" dirty="0"/>
          </a:p>
          <a:p>
            <a:pPr marL="0" indent="0" algn="r">
              <a:buNone/>
            </a:pPr>
            <a:r>
              <a:rPr lang="fa-IR" sz="1400" dirty="0"/>
              <a:t>گزارشی از عوارض جانبی و تداخلات این گیاه نبوده است و </a:t>
            </a:r>
          </a:p>
          <a:p>
            <a:pPr marL="0" indent="0" algn="r">
              <a:buNone/>
            </a:pPr>
            <a:r>
              <a:rPr lang="fa-IR" sz="1400" dirty="0"/>
              <a:t>مطالعات فارماکولوژیکی در مورد آن انجام نگرفته است.  </a:t>
            </a:r>
          </a:p>
          <a:p>
            <a:pPr marL="0" indent="0" algn="r">
              <a:buNone/>
            </a:pPr>
            <a:r>
              <a:rPr lang="fa-IR" sz="1400" dirty="0"/>
              <a:t>در مطالعات حیوانی ثابت شده وقتی با دوز 77.4 میلی گرم در رت </a:t>
            </a:r>
          </a:p>
          <a:p>
            <a:pPr marL="0" indent="0" algn="r">
              <a:buNone/>
            </a:pPr>
            <a:r>
              <a:rPr lang="fa-IR" sz="1400" dirty="0"/>
              <a:t>استفاده می شود. اثرات دیورتیکی دارد. </a:t>
            </a:r>
          </a:p>
          <a:p>
            <a:pPr marL="0" indent="0" algn="r">
              <a:buNone/>
            </a:pPr>
            <a:r>
              <a:rPr lang="fa-IR" sz="1400" dirty="0"/>
              <a:t>عصاره هگزان، کلرفرم و آبی ریشه گیاه بنفشه</a:t>
            </a:r>
          </a:p>
          <a:p>
            <a:pPr marL="0" indent="0" algn="r">
              <a:buNone/>
            </a:pPr>
            <a:r>
              <a:rPr lang="fa-IR" sz="1400" dirty="0"/>
              <a:t> با غلظت 1.2 گرم به ازای هر گیلوگرم وزن بدن خرگوش به خوبی تحمل می‌شد. </a:t>
            </a:r>
          </a:p>
          <a:p>
            <a:pPr marL="0" indent="0" algn="r" rtl="1">
              <a:buNone/>
            </a:pPr>
            <a:r>
              <a:rPr lang="fa-IR" sz="1400" dirty="0"/>
              <a:t>منبع</a:t>
            </a:r>
            <a:r>
              <a:rPr lang="en-US" sz="1400" dirty="0"/>
              <a:t>:</a:t>
            </a:r>
            <a:endParaRPr lang="fa-IR" sz="1400" dirty="0"/>
          </a:p>
          <a:p>
            <a:pPr marL="0" indent="0">
              <a:buNone/>
            </a:pPr>
            <a:endParaRPr lang="fa-IR" sz="1400" dirty="0"/>
          </a:p>
          <a:p>
            <a:pPr marL="0" indent="0" algn="r" rtl="1">
              <a:buNone/>
            </a:pPr>
            <a:r>
              <a:rPr lang="fa-IR" sz="1400" b="1" dirty="0"/>
              <a:t>بنفشه سه رنگ :</a:t>
            </a:r>
            <a:r>
              <a:rPr lang="en-US" sz="1400" b="1" dirty="0"/>
              <a:t> </a:t>
            </a:r>
            <a:r>
              <a:rPr lang="en-US" sz="1400" b="1" dirty="0" err="1"/>
              <a:t>vilola</a:t>
            </a:r>
            <a:r>
              <a:rPr lang="en-US" sz="1400" b="1" dirty="0"/>
              <a:t> tricolor</a:t>
            </a:r>
            <a:endParaRPr lang="fa-IR" sz="1400" b="1" dirty="0"/>
          </a:p>
          <a:p>
            <a:pPr marL="0" indent="0" algn="r">
              <a:buNone/>
            </a:pPr>
            <a:r>
              <a:rPr lang="fa-IR" sz="1400" dirty="0"/>
              <a:t>بابرگ‌های متناوب بیضی‌شکل و گل‌های کوچک سفید یا زرد رنگ با پنج گلبرگ</a:t>
            </a:r>
          </a:p>
          <a:p>
            <a:pPr marL="0" indent="0" algn="r">
              <a:buNone/>
            </a:pPr>
            <a:r>
              <a:rPr lang="fa-IR" sz="1400" dirty="0"/>
              <a:t> به رنگ‌های سفید، زرد یا آبی و بومی جنگل‌های شمال استان است. </a:t>
            </a:r>
          </a:p>
          <a:p>
            <a:pPr marL="0" indent="0" algn="r">
              <a:buNone/>
            </a:pPr>
            <a:r>
              <a:rPr lang="fa-IR" sz="1400" dirty="0"/>
              <a:t>از جمله کاربردهای بنفشه سه رنگ در طب سنتی: </a:t>
            </a:r>
          </a:p>
          <a:p>
            <a:pPr marL="0" indent="0" algn="r">
              <a:buNone/>
            </a:pPr>
            <a:r>
              <a:rPr lang="fa-IR" sz="1400" dirty="0"/>
              <a:t>خلط آور، معرق، برطرف‌کننده جوش‌ها می‌باشد.  </a:t>
            </a:r>
            <a:endParaRPr lang="en-US" sz="1400" dirty="0"/>
          </a:p>
          <a:p>
            <a:pPr marL="0" indent="0" algn="r">
              <a:buNone/>
            </a:pPr>
            <a:r>
              <a:rPr lang="fa-IR" sz="1400" dirty="0"/>
              <a:t>اثر ضد سرفه به علت خاصیت موسیلاژی گیاه است. </a:t>
            </a:r>
          </a:p>
        </p:txBody>
      </p:sp>
      <p:pic>
        <p:nvPicPr>
          <p:cNvPr id="4" name="Picture 3">
            <a:extLst>
              <a:ext uri="{FF2B5EF4-FFF2-40B4-BE49-F238E27FC236}">
                <a16:creationId xmlns:a16="http://schemas.microsoft.com/office/drawing/2014/main" xmlns="" id="{BB141079-7690-48D6-BB97-1F1AB6BA4FEB}"/>
              </a:ext>
            </a:extLst>
          </p:cNvPr>
          <p:cNvPicPr>
            <a:picLocks noChangeAspect="1"/>
          </p:cNvPicPr>
          <p:nvPr/>
        </p:nvPicPr>
        <p:blipFill>
          <a:blip r:embed="rId2"/>
          <a:stretch>
            <a:fillRect/>
          </a:stretch>
        </p:blipFill>
        <p:spPr>
          <a:xfrm>
            <a:off x="0" y="4419829"/>
            <a:ext cx="3353651" cy="2505451"/>
          </a:xfrm>
          <a:prstGeom prst="rect">
            <a:avLst/>
          </a:prstGeom>
        </p:spPr>
      </p:pic>
      <p:pic>
        <p:nvPicPr>
          <p:cNvPr id="5" name="Picture 4">
            <a:extLst>
              <a:ext uri="{FF2B5EF4-FFF2-40B4-BE49-F238E27FC236}">
                <a16:creationId xmlns:a16="http://schemas.microsoft.com/office/drawing/2014/main" xmlns="" id="{3E87DCFC-2B45-4049-B0A1-2DBB780A1261}"/>
              </a:ext>
            </a:extLst>
          </p:cNvPr>
          <p:cNvPicPr>
            <a:picLocks noChangeAspect="1"/>
          </p:cNvPicPr>
          <p:nvPr/>
        </p:nvPicPr>
        <p:blipFill>
          <a:blip r:embed="rId3"/>
          <a:stretch>
            <a:fillRect/>
          </a:stretch>
        </p:blipFill>
        <p:spPr>
          <a:xfrm>
            <a:off x="91740" y="1154896"/>
            <a:ext cx="3592087" cy="2357307"/>
          </a:xfrm>
          <a:prstGeom prst="rect">
            <a:avLst/>
          </a:prstGeom>
        </p:spPr>
      </p:pic>
    </p:spTree>
    <p:extLst>
      <p:ext uri="{BB962C8B-B14F-4D97-AF65-F5344CB8AC3E}">
        <p14:creationId xmlns:p14="http://schemas.microsoft.com/office/powerpoint/2010/main" val="31479418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5E56D37-22AD-4CD5-AD4E-2365A57149CF}"/>
              </a:ext>
            </a:extLst>
          </p:cNvPr>
          <p:cNvSpPr>
            <a:spLocks noGrp="1"/>
          </p:cNvSpPr>
          <p:nvPr>
            <p:ph type="title"/>
          </p:nvPr>
        </p:nvSpPr>
        <p:spPr/>
        <p:txBody>
          <a:bodyPr/>
          <a:lstStyle/>
          <a:p>
            <a:pPr algn="r" rtl="1"/>
            <a:r>
              <a:rPr lang="fa-IR" dirty="0"/>
              <a:t>سرخارگل(</a:t>
            </a:r>
            <a:r>
              <a:rPr lang="en-US" dirty="0"/>
              <a:t>echinacea </a:t>
            </a:r>
            <a:r>
              <a:rPr lang="en-US" dirty="0" err="1"/>
              <a:t>purpurea</a:t>
            </a:r>
            <a:r>
              <a:rPr lang="fa-IR" dirty="0"/>
              <a:t>)</a:t>
            </a:r>
            <a:endParaRPr lang="en-US" dirty="0"/>
          </a:p>
        </p:txBody>
      </p:sp>
      <p:sp>
        <p:nvSpPr>
          <p:cNvPr id="3" name="Content Placeholder 2">
            <a:extLst>
              <a:ext uri="{FF2B5EF4-FFF2-40B4-BE49-F238E27FC236}">
                <a16:creationId xmlns:a16="http://schemas.microsoft.com/office/drawing/2014/main" xmlns="" id="{64E3EBF1-5561-4615-BB48-8598CD35D050}"/>
              </a:ext>
            </a:extLst>
          </p:cNvPr>
          <p:cNvSpPr>
            <a:spLocks noGrp="1"/>
          </p:cNvSpPr>
          <p:nvPr>
            <p:ph idx="1"/>
          </p:nvPr>
        </p:nvSpPr>
        <p:spPr>
          <a:xfrm>
            <a:off x="677334" y="1711139"/>
            <a:ext cx="8813644" cy="5146861"/>
          </a:xfrm>
        </p:spPr>
        <p:txBody>
          <a:bodyPr>
            <a:noAutofit/>
          </a:bodyPr>
          <a:lstStyle/>
          <a:p>
            <a:pPr marL="0" indent="0" algn="r" rtl="1">
              <a:buNone/>
            </a:pPr>
            <a:r>
              <a:rPr lang="fa-IR" dirty="0"/>
              <a:t>مطالعات نشان داده است استفاده کوتاه مدت گیاه اکیناسه</a:t>
            </a:r>
            <a:endParaRPr lang="en-US" dirty="0"/>
          </a:p>
          <a:p>
            <a:pPr marL="0" indent="0" algn="r" rtl="1">
              <a:buNone/>
            </a:pPr>
            <a:r>
              <a:rPr lang="fa-IR" dirty="0"/>
              <a:t> به مدت ده روز ایمن می باشد. </a:t>
            </a:r>
          </a:p>
          <a:p>
            <a:pPr marL="0" indent="0" algn="r" rtl="1">
              <a:buNone/>
            </a:pPr>
            <a:r>
              <a:rPr lang="fa-IR" dirty="0"/>
              <a:t>این گیاه روی سیستم فاگوسیتی اثر دارد و روی سیستم ایمنی اثر ندارد.</a:t>
            </a:r>
          </a:p>
          <a:p>
            <a:pPr marL="0" indent="0" algn="r" rtl="1">
              <a:buNone/>
            </a:pPr>
            <a:r>
              <a:rPr lang="fa-IR" dirty="0"/>
              <a:t>مصرف خوراکی اکیناسه در صورتی که سرمانخورده اید به پیش‌گیری از سرماخوردگی کمک می کند. به نظر نمی رسد این گیاه برای درمان سرماخوردگی هایی که قبلا ایجاد شده است مفید باشد. </a:t>
            </a:r>
          </a:p>
          <a:p>
            <a:pPr marL="0" indent="0" algn="r" rtl="1">
              <a:buNone/>
            </a:pPr>
            <a:r>
              <a:rPr lang="fa-IR" dirty="0"/>
              <a:t>تحقیقات بالینی اولیه در کودکان سالم 4 تا 12 ساله نشان میدهد مصرف 4 میلیگرم آن در روز به مدت 4 ماه باعث کاهش بروزعلائم  سرماخوردگی و عوارض تنفسی (ذات الریه و اوتیت میانی) می شود.</a:t>
            </a:r>
          </a:p>
          <a:p>
            <a:pPr marL="0" indent="0" algn="r" rtl="1">
              <a:buNone/>
            </a:pPr>
            <a:r>
              <a:rPr lang="fa-IR" dirty="0"/>
              <a:t>سایر موارد مصرف این گیاه که توسط </a:t>
            </a:r>
            <a:r>
              <a:rPr lang="en-US" dirty="0"/>
              <a:t>commission E</a:t>
            </a:r>
            <a:r>
              <a:rPr lang="fa-IR" dirty="0"/>
              <a:t> تائید شده است: </a:t>
            </a:r>
          </a:p>
          <a:p>
            <a:pPr marL="0" indent="0" algn="r" rtl="1">
              <a:buNone/>
            </a:pPr>
            <a:r>
              <a:rPr lang="fa-IR" dirty="0"/>
              <a:t>سرماخودگی، سرفه برونشیت، التهاب دهان و حلق و مری</a:t>
            </a:r>
          </a:p>
          <a:p>
            <a:pPr marL="0" indent="0" algn="r" rtl="1">
              <a:buNone/>
            </a:pPr>
            <a:r>
              <a:rPr lang="fa-IR" dirty="0"/>
              <a:t>منع مصرف در </a:t>
            </a:r>
            <a:r>
              <a:rPr lang="en-US" dirty="0"/>
              <a:t>MS</a:t>
            </a:r>
            <a:r>
              <a:rPr lang="fa-IR" dirty="0"/>
              <a:t>، ایدز و بارداری</a:t>
            </a:r>
          </a:p>
          <a:p>
            <a:pPr marL="0" indent="0" algn="r" rtl="1">
              <a:buNone/>
            </a:pPr>
            <a:r>
              <a:rPr lang="fa-IR" dirty="0"/>
              <a:t>تداخلات: باداروهای تحریک کننده سیستم ایمنی و تضعیف کننده سیستم ایمنی  </a:t>
            </a:r>
          </a:p>
        </p:txBody>
      </p:sp>
      <p:pic>
        <p:nvPicPr>
          <p:cNvPr id="4" name="Picture 3">
            <a:extLst>
              <a:ext uri="{FF2B5EF4-FFF2-40B4-BE49-F238E27FC236}">
                <a16:creationId xmlns:a16="http://schemas.microsoft.com/office/drawing/2014/main" xmlns="" id="{ADDA3023-8CB4-4D31-A2B4-52B69B378070}"/>
              </a:ext>
            </a:extLst>
          </p:cNvPr>
          <p:cNvPicPr>
            <a:picLocks noChangeAspect="1"/>
          </p:cNvPicPr>
          <p:nvPr/>
        </p:nvPicPr>
        <p:blipFill>
          <a:blip r:embed="rId2"/>
          <a:stretch>
            <a:fillRect/>
          </a:stretch>
        </p:blipFill>
        <p:spPr>
          <a:xfrm>
            <a:off x="165890" y="0"/>
            <a:ext cx="2240664" cy="2963841"/>
          </a:xfrm>
          <a:prstGeom prst="rect">
            <a:avLst/>
          </a:prstGeom>
        </p:spPr>
      </p:pic>
    </p:spTree>
    <p:extLst>
      <p:ext uri="{BB962C8B-B14F-4D97-AF65-F5344CB8AC3E}">
        <p14:creationId xmlns:p14="http://schemas.microsoft.com/office/powerpoint/2010/main" val="30443118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E1BAA92-D897-4EE5-B98D-218C7425381C}"/>
              </a:ext>
            </a:extLst>
          </p:cNvPr>
          <p:cNvSpPr>
            <a:spLocks noGrp="1"/>
          </p:cNvSpPr>
          <p:nvPr>
            <p:ph type="title"/>
          </p:nvPr>
        </p:nvSpPr>
        <p:spPr/>
        <p:txBody>
          <a:bodyPr/>
          <a:lstStyle/>
          <a:p>
            <a:pPr algn="r" rtl="1"/>
            <a:r>
              <a:rPr lang="fa-IR" dirty="0"/>
              <a:t>زنجیبل(</a:t>
            </a:r>
            <a:r>
              <a:rPr lang="en-US" dirty="0"/>
              <a:t>Zingiber </a:t>
            </a:r>
            <a:r>
              <a:rPr lang="en-US" dirty="0" err="1"/>
              <a:t>officinale</a:t>
            </a:r>
            <a:r>
              <a:rPr lang="fa-IR" dirty="0"/>
              <a:t>) </a:t>
            </a:r>
            <a:endParaRPr lang="en-US" dirty="0"/>
          </a:p>
        </p:txBody>
      </p:sp>
      <p:sp>
        <p:nvSpPr>
          <p:cNvPr id="3" name="Content Placeholder 2">
            <a:extLst>
              <a:ext uri="{FF2B5EF4-FFF2-40B4-BE49-F238E27FC236}">
                <a16:creationId xmlns:a16="http://schemas.microsoft.com/office/drawing/2014/main" xmlns="" id="{0B07EE25-F178-47A0-BF65-D52F7909D322}"/>
              </a:ext>
            </a:extLst>
          </p:cNvPr>
          <p:cNvSpPr>
            <a:spLocks noGrp="1"/>
          </p:cNvSpPr>
          <p:nvPr>
            <p:ph idx="1"/>
          </p:nvPr>
        </p:nvSpPr>
        <p:spPr/>
        <p:txBody>
          <a:bodyPr/>
          <a:lstStyle/>
          <a:p>
            <a:pPr marL="0" indent="0" algn="r" rtl="1">
              <a:buNone/>
            </a:pPr>
            <a:r>
              <a:rPr lang="fa-IR" dirty="0"/>
              <a:t>توصیه عمومی مردم به همدیگر در موقع سرماخوردگی استفاده از ترکیب زنجبیل و عسل در آب ولرم است. </a:t>
            </a:r>
            <a:endParaRPr lang="en-US" dirty="0"/>
          </a:p>
          <a:p>
            <a:pPr marL="0" indent="0" algn="r" rtl="1">
              <a:buNone/>
            </a:pPr>
            <a:r>
              <a:rPr lang="fa-IR" dirty="0"/>
              <a:t>این گیاه از دیرباز به عنوان یک ادویه استفاده می شده است. </a:t>
            </a:r>
          </a:p>
          <a:p>
            <a:pPr marL="0" indent="0" algn="r" rtl="1">
              <a:buNone/>
            </a:pPr>
            <a:r>
              <a:rPr lang="fa-IR" dirty="0"/>
              <a:t>مزاج آن گرم و خشک در درجه سوم است. </a:t>
            </a:r>
          </a:p>
          <a:p>
            <a:pPr marL="0" indent="0" algn="r" rtl="1">
              <a:buNone/>
            </a:pPr>
            <a:r>
              <a:rPr lang="fa-IR" dirty="0"/>
              <a:t>از این جهت که باعث افزایش گرمی بدن می شود در فصل سرد کاربرد دارد.</a:t>
            </a:r>
          </a:p>
          <a:p>
            <a:pPr marL="0" indent="0" algn="r" rtl="1">
              <a:buNone/>
            </a:pPr>
            <a:r>
              <a:rPr lang="fa-IR" dirty="0"/>
              <a:t>از جمله مهم ترین تداخلات این گیاه:</a:t>
            </a:r>
          </a:p>
          <a:p>
            <a:pPr algn="r" rtl="1">
              <a:buFontTx/>
              <a:buChar char="-"/>
            </a:pPr>
            <a:r>
              <a:rPr lang="fa-IR" dirty="0"/>
              <a:t>آنتی کواگولانت ها</a:t>
            </a:r>
          </a:p>
          <a:p>
            <a:pPr algn="r" rtl="1">
              <a:buFontTx/>
              <a:buChar char="-"/>
            </a:pPr>
            <a:r>
              <a:rPr lang="fa-IR" dirty="0"/>
              <a:t>ضد التهاب استروئیدی </a:t>
            </a:r>
          </a:p>
          <a:p>
            <a:pPr algn="r" rtl="1">
              <a:buFontTx/>
              <a:buChar char="-"/>
            </a:pPr>
            <a:r>
              <a:rPr lang="fa-IR" dirty="0"/>
              <a:t>سیر </a:t>
            </a:r>
          </a:p>
          <a:p>
            <a:pPr algn="r" rtl="1">
              <a:buFontTx/>
              <a:buChar char="-"/>
            </a:pPr>
            <a:r>
              <a:rPr lang="fa-IR" dirty="0"/>
              <a:t>سولفاسالازین </a:t>
            </a:r>
          </a:p>
          <a:p>
            <a:pPr marL="0" indent="0" algn="r" rtl="1">
              <a:buNone/>
            </a:pPr>
            <a:endParaRPr lang="en-US" dirty="0"/>
          </a:p>
        </p:txBody>
      </p:sp>
      <p:pic>
        <p:nvPicPr>
          <p:cNvPr id="4" name="Picture 3">
            <a:extLst>
              <a:ext uri="{FF2B5EF4-FFF2-40B4-BE49-F238E27FC236}">
                <a16:creationId xmlns:a16="http://schemas.microsoft.com/office/drawing/2014/main" xmlns="" id="{457513D1-F0AE-4854-9FDD-7391226747BA}"/>
              </a:ext>
            </a:extLst>
          </p:cNvPr>
          <p:cNvPicPr>
            <a:picLocks noChangeAspect="1"/>
          </p:cNvPicPr>
          <p:nvPr/>
        </p:nvPicPr>
        <p:blipFill>
          <a:blip r:embed="rId2"/>
          <a:stretch>
            <a:fillRect/>
          </a:stretch>
        </p:blipFill>
        <p:spPr>
          <a:xfrm>
            <a:off x="-1" y="4100974"/>
            <a:ext cx="4835471" cy="2765675"/>
          </a:xfrm>
          <a:prstGeom prst="rect">
            <a:avLst/>
          </a:prstGeom>
        </p:spPr>
      </p:pic>
    </p:spTree>
    <p:extLst>
      <p:ext uri="{BB962C8B-B14F-4D97-AF65-F5344CB8AC3E}">
        <p14:creationId xmlns:p14="http://schemas.microsoft.com/office/powerpoint/2010/main" val="40650107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8995012-9E75-4177-91C9-B5B342424746}"/>
              </a:ext>
            </a:extLst>
          </p:cNvPr>
          <p:cNvSpPr>
            <a:spLocks noGrp="1"/>
          </p:cNvSpPr>
          <p:nvPr>
            <p:ph type="title"/>
          </p:nvPr>
        </p:nvSpPr>
        <p:spPr/>
        <p:txBody>
          <a:bodyPr/>
          <a:lstStyle/>
          <a:p>
            <a:pPr algn="r"/>
            <a:r>
              <a:rPr lang="fa-IR" dirty="0"/>
              <a:t>نعناع</a:t>
            </a:r>
            <a:endParaRPr lang="en-US" dirty="0"/>
          </a:p>
        </p:txBody>
      </p:sp>
      <p:sp>
        <p:nvSpPr>
          <p:cNvPr id="3" name="Content Placeholder 2">
            <a:extLst>
              <a:ext uri="{FF2B5EF4-FFF2-40B4-BE49-F238E27FC236}">
                <a16:creationId xmlns:a16="http://schemas.microsoft.com/office/drawing/2014/main" xmlns="" id="{201A9602-A6F3-41FF-9E70-BFD09111D007}"/>
              </a:ext>
            </a:extLst>
          </p:cNvPr>
          <p:cNvSpPr>
            <a:spLocks noGrp="1"/>
          </p:cNvSpPr>
          <p:nvPr>
            <p:ph idx="1"/>
          </p:nvPr>
        </p:nvSpPr>
        <p:spPr/>
        <p:txBody>
          <a:bodyPr/>
          <a:lstStyle/>
          <a:p>
            <a:pPr marL="0" indent="0">
              <a:buNone/>
            </a:pPr>
            <a:r>
              <a:rPr lang="fa-IR" dirty="0"/>
              <a:t>برگها یخشک‌شده و خردشده به همراه کمی از شاخه‌های چهارگوش سبز مایل به قهوه‌ای که با کیفیت ‌های مختلف ارائه می‌شود. این محصل متعلق به گونه‌های مختلف از جنس نعناع است  به نام های </a:t>
            </a:r>
          </a:p>
          <a:p>
            <a:pPr marL="0" indent="0" algn="r" rtl="1">
              <a:buNone/>
            </a:pPr>
            <a:r>
              <a:rPr lang="fa-IR" dirty="0"/>
              <a:t>1- </a:t>
            </a:r>
            <a:r>
              <a:rPr lang="en-US" dirty="0"/>
              <a:t>menta spicata</a:t>
            </a:r>
          </a:p>
          <a:p>
            <a:pPr marL="0" indent="0" algn="r" rtl="1">
              <a:buNone/>
            </a:pPr>
            <a:r>
              <a:rPr lang="fa-IR" dirty="0"/>
              <a:t>نعنا قمی خراسانی یا تبریزی</a:t>
            </a:r>
            <a:endParaRPr lang="en-US" dirty="0"/>
          </a:p>
          <a:p>
            <a:pPr marL="0" indent="0" algn="r" rtl="1">
              <a:buNone/>
            </a:pPr>
            <a:r>
              <a:rPr lang="en-US" dirty="0"/>
              <a:t>Menta piperita-2</a:t>
            </a:r>
          </a:p>
          <a:p>
            <a:pPr marL="0" indent="0" algn="r">
              <a:buNone/>
            </a:pPr>
            <a:r>
              <a:rPr lang="fa-IR" dirty="0"/>
              <a:t>فراورده‌های موجود در بازار:</a:t>
            </a:r>
          </a:p>
          <a:p>
            <a:pPr marL="0" indent="0" algn="r">
              <a:buNone/>
            </a:pPr>
            <a:r>
              <a:rPr lang="fa-IR" dirty="0"/>
              <a:t>محلول منتول ضد احتقان بینی و</a:t>
            </a:r>
          </a:p>
          <a:p>
            <a:pPr marL="0" indent="0" algn="r">
              <a:buNone/>
            </a:pPr>
            <a:r>
              <a:rPr lang="fa-IR" dirty="0"/>
              <a:t> ضد سردرد که از اسانس نعناع فلفلی تهیه شده است. </a:t>
            </a:r>
          </a:p>
          <a:p>
            <a:pPr marL="0" indent="0" algn="r">
              <a:buNone/>
            </a:pPr>
            <a:endParaRPr lang="fa-IR" dirty="0"/>
          </a:p>
        </p:txBody>
      </p:sp>
      <p:pic>
        <p:nvPicPr>
          <p:cNvPr id="4" name="Picture 3">
            <a:extLst>
              <a:ext uri="{FF2B5EF4-FFF2-40B4-BE49-F238E27FC236}">
                <a16:creationId xmlns:a16="http://schemas.microsoft.com/office/drawing/2014/main" xmlns="" id="{1B1C7B3D-7429-43AB-9257-E06382CE3A85}"/>
              </a:ext>
            </a:extLst>
          </p:cNvPr>
          <p:cNvPicPr>
            <a:picLocks noChangeAspect="1"/>
          </p:cNvPicPr>
          <p:nvPr/>
        </p:nvPicPr>
        <p:blipFill>
          <a:blip r:embed="rId2"/>
          <a:stretch>
            <a:fillRect/>
          </a:stretch>
        </p:blipFill>
        <p:spPr>
          <a:xfrm>
            <a:off x="0" y="4016644"/>
            <a:ext cx="3662191" cy="2841356"/>
          </a:xfrm>
          <a:prstGeom prst="rect">
            <a:avLst/>
          </a:prstGeom>
        </p:spPr>
      </p:pic>
    </p:spTree>
    <p:extLst>
      <p:ext uri="{BB962C8B-B14F-4D97-AF65-F5344CB8AC3E}">
        <p14:creationId xmlns:p14="http://schemas.microsoft.com/office/powerpoint/2010/main" val="15815113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623FC3D-D59C-437F-A7AA-BA49E315D4ED}"/>
              </a:ext>
            </a:extLst>
          </p:cNvPr>
          <p:cNvSpPr>
            <a:spLocks noGrp="1"/>
          </p:cNvSpPr>
          <p:nvPr>
            <p:ph type="title"/>
          </p:nvPr>
        </p:nvSpPr>
        <p:spPr/>
        <p:txBody>
          <a:bodyPr/>
          <a:lstStyle/>
          <a:p>
            <a:pPr algn="r"/>
            <a:r>
              <a:rPr lang="fa-IR" b="1" dirty="0"/>
              <a:t>تفاوت گیاه دارویی و داروی گیاهی</a:t>
            </a:r>
            <a:r>
              <a:rPr lang="en-US" dirty="0"/>
              <a:t/>
            </a:r>
            <a:br>
              <a:rPr lang="en-US" dirty="0"/>
            </a:br>
            <a:endParaRPr lang="en-US" dirty="0"/>
          </a:p>
        </p:txBody>
      </p:sp>
      <p:sp>
        <p:nvSpPr>
          <p:cNvPr id="3" name="Content Placeholder 2">
            <a:extLst>
              <a:ext uri="{FF2B5EF4-FFF2-40B4-BE49-F238E27FC236}">
                <a16:creationId xmlns:a16="http://schemas.microsoft.com/office/drawing/2014/main" xmlns="" id="{E4B560D6-F569-4FFE-B616-E363CAE77F8C}"/>
              </a:ext>
            </a:extLst>
          </p:cNvPr>
          <p:cNvSpPr>
            <a:spLocks noGrp="1"/>
          </p:cNvSpPr>
          <p:nvPr>
            <p:ph idx="1"/>
          </p:nvPr>
        </p:nvSpPr>
        <p:spPr/>
        <p:txBody>
          <a:bodyPr>
            <a:normAutofit/>
          </a:bodyPr>
          <a:lstStyle/>
          <a:p>
            <a:pPr marL="0" indent="0" algn="just" rtl="1">
              <a:buNone/>
            </a:pPr>
            <a:r>
              <a:rPr lang="fa-IR" sz="2400" dirty="0">
                <a:solidFill>
                  <a:schemeClr val="tx1"/>
                </a:solidFill>
              </a:rPr>
              <a:t>گیاهان دارویی شامل بخش‌هایی از گیاه است که پس از خشکاندن، بدون ایجاد هرگونه تغییری در مغازه‌ها و عطاری‌ها به فروش می‌رسد. </a:t>
            </a:r>
            <a:r>
              <a:rPr lang="fa-IR" sz="2400" dirty="0">
                <a:solidFill>
                  <a:schemeClr val="tx1"/>
                </a:solidFill>
                <a:hlinkClick r:id="rId2" tooltip="زیره سیاه">
                  <a:extLst>
                    <a:ext uri="{A12FA001-AC4F-418D-AE19-62706E023703}">
                      <ahyp:hlinkClr xmlns:ahyp="http://schemas.microsoft.com/office/drawing/2018/hyperlinkcolor" xmlns="" val="tx"/>
                    </a:ext>
                  </a:extLst>
                </a:hlinkClick>
              </a:rPr>
              <a:t>زیره</a:t>
            </a:r>
            <a:r>
              <a:rPr lang="fa-IR" sz="2400" dirty="0">
                <a:solidFill>
                  <a:schemeClr val="tx1"/>
                </a:solidFill>
              </a:rPr>
              <a:t>، رازیانه، </a:t>
            </a:r>
            <a:r>
              <a:rPr lang="fa-IR" sz="2400" dirty="0">
                <a:solidFill>
                  <a:schemeClr val="tx1"/>
                </a:solidFill>
                <a:hlinkClick r:id="rId3" tooltip="هل">
                  <a:extLst>
                    <a:ext uri="{A12FA001-AC4F-418D-AE19-62706E023703}">
                      <ahyp:hlinkClr xmlns:ahyp="http://schemas.microsoft.com/office/drawing/2018/hyperlinkcolor" xmlns="" val="tx"/>
                    </a:ext>
                  </a:extLst>
                </a:hlinkClick>
              </a:rPr>
              <a:t>هل</a:t>
            </a:r>
            <a:r>
              <a:rPr lang="en-US" sz="2400" dirty="0">
                <a:solidFill>
                  <a:schemeClr val="tx1"/>
                </a:solidFill>
              </a:rPr>
              <a:t> </a:t>
            </a:r>
            <a:r>
              <a:rPr lang="fa-IR" sz="2400" dirty="0">
                <a:solidFill>
                  <a:schemeClr val="tx1"/>
                </a:solidFill>
              </a:rPr>
              <a:t>یا دارچین مثال گیاهان دارویی هستند؛ اما داروهای گیاهی حاصل تبدیل برخی گیاهان به دارو در کارخانه‌های داروسازی و طی فرایندی خاص و استریل هستند </a:t>
            </a:r>
            <a:r>
              <a:rPr lang="en-US" sz="2400" dirty="0">
                <a:solidFill>
                  <a:schemeClr val="tx1"/>
                </a:solidFill>
              </a:rPr>
              <a:t>. </a:t>
            </a:r>
            <a:r>
              <a:rPr lang="fa-IR" sz="2400" dirty="0">
                <a:solidFill>
                  <a:schemeClr val="tx1"/>
                </a:solidFill>
              </a:rPr>
              <a:t>با این توضیحات و ذکر تفاوت گیاهان دارویی و داروهای گیاهی باید گفت که مطابق مجوز صنفی ارائه شده به </a:t>
            </a:r>
            <a:r>
              <a:rPr lang="fa-IR" sz="2400" dirty="0">
                <a:solidFill>
                  <a:schemeClr val="tx1"/>
                </a:solidFill>
                <a:hlinkClick r:id="rId4" tooltip="عطاری">
                  <a:extLst>
                    <a:ext uri="{A12FA001-AC4F-418D-AE19-62706E023703}">
                      <ahyp:hlinkClr xmlns:ahyp="http://schemas.microsoft.com/office/drawing/2018/hyperlinkcolor" xmlns="" val="tx"/>
                    </a:ext>
                  </a:extLst>
                </a:hlinkClick>
              </a:rPr>
              <a:t>عطاری‌</a:t>
            </a:r>
            <a:r>
              <a:rPr lang="fa-IR" sz="2400" dirty="0">
                <a:solidFill>
                  <a:schemeClr val="tx1"/>
                </a:solidFill>
              </a:rPr>
              <a:t>ها، این صنف تنها حق فروش گیاهان دارویی را دارد و بالطبع داروهای گیاهی را می بایست از داروخانه ها تهیه کرد.</a:t>
            </a:r>
            <a:endParaRPr lang="en-US" sz="2400" dirty="0">
              <a:solidFill>
                <a:schemeClr val="tx1"/>
              </a:solidFill>
            </a:endParaRPr>
          </a:p>
          <a:p>
            <a:pPr marL="0" indent="0" algn="just">
              <a:buNone/>
            </a:pPr>
            <a:endParaRPr lang="en-US" sz="2400" dirty="0"/>
          </a:p>
        </p:txBody>
      </p:sp>
    </p:spTree>
    <p:extLst>
      <p:ext uri="{BB962C8B-B14F-4D97-AF65-F5344CB8AC3E}">
        <p14:creationId xmlns:p14="http://schemas.microsoft.com/office/powerpoint/2010/main" val="17452234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9CC6D71E-6393-4FE3-A665-CB50A328CAB9}"/>
              </a:ext>
            </a:extLst>
          </p:cNvPr>
          <p:cNvPicPr>
            <a:picLocks noChangeAspect="1"/>
          </p:cNvPicPr>
          <p:nvPr/>
        </p:nvPicPr>
        <p:blipFill>
          <a:blip r:embed="rId2"/>
          <a:stretch>
            <a:fillRect/>
          </a:stretch>
        </p:blipFill>
        <p:spPr>
          <a:xfrm>
            <a:off x="0" y="-14729"/>
            <a:ext cx="3266667" cy="2809524"/>
          </a:xfrm>
          <a:prstGeom prst="rect">
            <a:avLst/>
          </a:prstGeom>
        </p:spPr>
      </p:pic>
      <p:sp>
        <p:nvSpPr>
          <p:cNvPr id="2" name="Title 1">
            <a:extLst>
              <a:ext uri="{FF2B5EF4-FFF2-40B4-BE49-F238E27FC236}">
                <a16:creationId xmlns:a16="http://schemas.microsoft.com/office/drawing/2014/main" xmlns="" id="{2FCAD9A4-113B-4EF1-8D65-39A51CCA224B}"/>
              </a:ext>
            </a:extLst>
          </p:cNvPr>
          <p:cNvSpPr>
            <a:spLocks noGrp="1"/>
          </p:cNvSpPr>
          <p:nvPr>
            <p:ph type="title"/>
          </p:nvPr>
        </p:nvSpPr>
        <p:spPr>
          <a:xfrm>
            <a:off x="1281768" y="993612"/>
            <a:ext cx="8596668" cy="1320800"/>
          </a:xfrm>
        </p:spPr>
        <p:txBody>
          <a:bodyPr/>
          <a:lstStyle/>
          <a:p>
            <a:pPr algn="r" rtl="1"/>
            <a:r>
              <a:rPr lang="fa-IR" dirty="0"/>
              <a:t>زوفا</a:t>
            </a:r>
            <a:r>
              <a:rPr lang="en-US" dirty="0"/>
              <a:t> </a:t>
            </a:r>
            <a:r>
              <a:rPr lang="fa-IR" dirty="0"/>
              <a:t>(</a:t>
            </a:r>
            <a:r>
              <a:rPr lang="en-US" dirty="0"/>
              <a:t>Hyssopus officinalis</a:t>
            </a:r>
            <a:r>
              <a:rPr lang="fa-IR" dirty="0"/>
              <a:t>)</a:t>
            </a:r>
            <a:r>
              <a:rPr lang="en-US" dirty="0"/>
              <a:t/>
            </a:r>
            <a:br>
              <a:rPr lang="en-US" dirty="0"/>
            </a:br>
            <a:r>
              <a:rPr lang="fa-IR" dirty="0"/>
              <a:t> </a:t>
            </a:r>
            <a:endParaRPr lang="en-US" dirty="0"/>
          </a:p>
        </p:txBody>
      </p:sp>
      <p:sp>
        <p:nvSpPr>
          <p:cNvPr id="3" name="Content Placeholder 2">
            <a:extLst>
              <a:ext uri="{FF2B5EF4-FFF2-40B4-BE49-F238E27FC236}">
                <a16:creationId xmlns:a16="http://schemas.microsoft.com/office/drawing/2014/main" xmlns="" id="{216E1825-0460-4081-B174-D653BD54DF34}"/>
              </a:ext>
            </a:extLst>
          </p:cNvPr>
          <p:cNvSpPr>
            <a:spLocks noGrp="1"/>
          </p:cNvSpPr>
          <p:nvPr>
            <p:ph idx="1"/>
          </p:nvPr>
        </p:nvSpPr>
        <p:spPr>
          <a:xfrm>
            <a:off x="2630120" y="2149013"/>
            <a:ext cx="8596668" cy="3880773"/>
          </a:xfrm>
        </p:spPr>
        <p:txBody>
          <a:bodyPr>
            <a:normAutofit fontScale="85000" lnSpcReduction="20000"/>
          </a:bodyPr>
          <a:lstStyle/>
          <a:p>
            <a:pPr marL="0" indent="0" algn="r" rtl="1">
              <a:buNone/>
            </a:pPr>
            <a:r>
              <a:rPr lang="fa-IR" dirty="0">
                <a:solidFill>
                  <a:schemeClr val="tx1"/>
                </a:solidFill>
              </a:rPr>
              <a:t>گل‌های مجتمع، پوشیده از براکته‌های گرد و نوک تیز و کاغذی به رنگ سبز مایل به بنفش و از گیاه با نام علمی </a:t>
            </a:r>
            <a:r>
              <a:rPr lang="en-US" dirty="0">
                <a:solidFill>
                  <a:schemeClr val="tx1"/>
                </a:solidFill>
              </a:rPr>
              <a:t>nepeta bracteate </a:t>
            </a:r>
            <a:r>
              <a:rPr lang="en-US" dirty="0" err="1">
                <a:solidFill>
                  <a:schemeClr val="tx1"/>
                </a:solidFill>
              </a:rPr>
              <a:t>benth</a:t>
            </a:r>
            <a:r>
              <a:rPr lang="fa-IR" dirty="0">
                <a:solidFill>
                  <a:schemeClr val="tx1"/>
                </a:solidFill>
              </a:rPr>
              <a:t>  از تیره نعناع </a:t>
            </a:r>
            <a:r>
              <a:rPr lang="en-US" dirty="0" err="1">
                <a:solidFill>
                  <a:schemeClr val="tx1"/>
                </a:solidFill>
              </a:rPr>
              <a:t>labiatae</a:t>
            </a:r>
            <a:r>
              <a:rPr lang="fa-IR" dirty="0">
                <a:solidFill>
                  <a:schemeClr val="tx1"/>
                </a:solidFill>
              </a:rPr>
              <a:t> به دست می‌آید. </a:t>
            </a:r>
            <a:endParaRPr lang="en-US" dirty="0">
              <a:solidFill>
                <a:schemeClr val="tx1"/>
              </a:solidFill>
            </a:endParaRPr>
          </a:p>
          <a:p>
            <a:pPr marL="0" indent="0" algn="r">
              <a:buNone/>
            </a:pPr>
            <a:r>
              <a:rPr lang="fa-IR" dirty="0">
                <a:solidFill>
                  <a:schemeClr val="tx1"/>
                </a:solidFill>
              </a:rPr>
              <a:t>دارای اثرات خلط آوری، ضدعفونی کنندگی، آنتی باکتریال و آنتی وایرال </a:t>
            </a:r>
          </a:p>
          <a:p>
            <a:pPr marL="0" indent="0" algn="r">
              <a:buNone/>
            </a:pPr>
            <a:r>
              <a:rPr lang="fa-IR" dirty="0">
                <a:solidFill>
                  <a:schemeClr val="tx1"/>
                </a:solidFill>
              </a:rPr>
              <a:t>به عنوان برطرف‌کننده آسم </a:t>
            </a:r>
          </a:p>
          <a:p>
            <a:pPr marL="0" indent="0" algn="r">
              <a:buNone/>
            </a:pPr>
            <a:r>
              <a:rPr lang="fa-IR" dirty="0">
                <a:solidFill>
                  <a:schemeClr val="tx1"/>
                </a:solidFill>
              </a:rPr>
              <a:t>و ضد نفخ مصرف سنتی دارد. </a:t>
            </a:r>
          </a:p>
          <a:p>
            <a:pPr marL="0" indent="0" algn="r">
              <a:buNone/>
            </a:pPr>
            <a:r>
              <a:rPr lang="fa-IR" dirty="0">
                <a:solidFill>
                  <a:schemeClr val="tx1"/>
                </a:solidFill>
              </a:rPr>
              <a:t>در شیردهی مطالعات کافی صورت نکرفته است</a:t>
            </a:r>
          </a:p>
          <a:p>
            <a:pPr marL="0" indent="0" algn="r">
              <a:buNone/>
            </a:pPr>
            <a:r>
              <a:rPr lang="fa-IR" dirty="0">
                <a:solidFill>
                  <a:schemeClr val="tx1"/>
                </a:solidFill>
              </a:rPr>
              <a:t> و در بارداری منع مصرف دارد </a:t>
            </a:r>
            <a:endParaRPr lang="en-US" dirty="0" smtClean="0">
              <a:solidFill>
                <a:schemeClr val="tx1"/>
              </a:solidFill>
            </a:endParaRPr>
          </a:p>
          <a:p>
            <a:pPr marL="0" indent="0" algn="r">
              <a:buNone/>
            </a:pPr>
            <a:r>
              <a:rPr lang="fa-IR" dirty="0" smtClean="0">
                <a:solidFill>
                  <a:schemeClr val="tx1"/>
                </a:solidFill>
              </a:rPr>
              <a:t>در استفاده آن در دوز‌های درمانی </a:t>
            </a:r>
          </a:p>
          <a:p>
            <a:pPr marL="0" indent="0" algn="r">
              <a:buNone/>
            </a:pPr>
            <a:r>
              <a:rPr lang="fa-IR" dirty="0">
                <a:solidFill>
                  <a:schemeClr val="tx1"/>
                </a:solidFill>
              </a:rPr>
              <a:t>ت</a:t>
            </a:r>
            <a:r>
              <a:rPr lang="fa-IR" dirty="0" smtClean="0">
                <a:solidFill>
                  <a:schemeClr val="tx1"/>
                </a:solidFill>
              </a:rPr>
              <a:t>شنجات تونیک کلونیک گزارش شده است. </a:t>
            </a:r>
            <a:endParaRPr lang="fa-IR" dirty="0">
              <a:solidFill>
                <a:schemeClr val="tx1"/>
              </a:solidFill>
            </a:endParaRPr>
          </a:p>
          <a:p>
            <a:pPr marL="0" indent="0" algn="r">
              <a:buNone/>
            </a:pPr>
            <a:r>
              <a:rPr lang="fa-IR" dirty="0" smtClean="0">
                <a:solidFill>
                  <a:schemeClr val="tx1"/>
                </a:solidFill>
              </a:rPr>
              <a:t>در خصوص عوارض جانبی آن در صورت استفاده </a:t>
            </a:r>
          </a:p>
          <a:p>
            <a:pPr marL="0" indent="0" algn="r">
              <a:buNone/>
            </a:pPr>
            <a:r>
              <a:rPr lang="fa-IR" dirty="0" smtClean="0">
                <a:solidFill>
                  <a:schemeClr val="tx1"/>
                </a:solidFill>
              </a:rPr>
              <a:t>دردوز‌های درمانی مطالعات کافی صورت نگرفته است.</a:t>
            </a:r>
            <a:endParaRPr lang="en-US" dirty="0" smtClean="0">
              <a:solidFill>
                <a:schemeClr val="tx1"/>
              </a:solidFill>
            </a:endParaRPr>
          </a:p>
          <a:p>
            <a:pPr marL="0" indent="0" algn="r" rtl="1">
              <a:buNone/>
            </a:pPr>
            <a:r>
              <a:rPr lang="fa-IR" dirty="0" smtClean="0">
                <a:solidFill>
                  <a:schemeClr val="tx1"/>
                </a:solidFill>
              </a:rPr>
              <a:t>اثرات ضد ویروس اثبات شده ای علیه ویروس </a:t>
            </a:r>
            <a:r>
              <a:rPr lang="en-US" dirty="0" smtClean="0">
                <a:solidFill>
                  <a:schemeClr val="tx1"/>
                </a:solidFill>
              </a:rPr>
              <a:t>HIV</a:t>
            </a:r>
            <a:r>
              <a:rPr lang="fa-IR" dirty="0" smtClean="0">
                <a:solidFill>
                  <a:schemeClr val="tx1"/>
                </a:solidFill>
              </a:rPr>
              <a:t>و </a:t>
            </a:r>
          </a:p>
          <a:p>
            <a:pPr marL="0" indent="0" algn="r" rtl="1">
              <a:buNone/>
            </a:pPr>
            <a:r>
              <a:rPr lang="fa-IR" dirty="0" smtClean="0">
                <a:solidFill>
                  <a:schemeClr val="tx1"/>
                </a:solidFill>
              </a:rPr>
              <a:t>سایر ویروس‌های دستگاه تنفسی دارد. </a:t>
            </a:r>
            <a:r>
              <a:rPr lang="en-US" dirty="0" smtClean="0">
                <a:solidFill>
                  <a:schemeClr val="tx1"/>
                </a:solidFill>
              </a:rPr>
              <a:t> </a:t>
            </a:r>
            <a:endParaRPr lang="en-US" dirty="0">
              <a:solidFill>
                <a:schemeClr val="tx1"/>
              </a:solidFill>
            </a:endParaRPr>
          </a:p>
        </p:txBody>
      </p:sp>
      <p:pic>
        <p:nvPicPr>
          <p:cNvPr id="4" name="Picture 3">
            <a:extLst>
              <a:ext uri="{FF2B5EF4-FFF2-40B4-BE49-F238E27FC236}">
                <a16:creationId xmlns:a16="http://schemas.microsoft.com/office/drawing/2014/main" xmlns="" id="{4E73A2CB-2161-40AA-8CA4-F0AC2D9133D4}"/>
              </a:ext>
            </a:extLst>
          </p:cNvPr>
          <p:cNvPicPr>
            <a:picLocks noChangeAspect="1"/>
          </p:cNvPicPr>
          <p:nvPr/>
        </p:nvPicPr>
        <p:blipFill>
          <a:blip r:embed="rId3"/>
          <a:stretch>
            <a:fillRect/>
          </a:stretch>
        </p:blipFill>
        <p:spPr>
          <a:xfrm>
            <a:off x="0" y="2735883"/>
            <a:ext cx="4695238" cy="3571429"/>
          </a:xfrm>
          <a:prstGeom prst="rect">
            <a:avLst/>
          </a:prstGeom>
        </p:spPr>
      </p:pic>
      <p:pic>
        <p:nvPicPr>
          <p:cNvPr id="6" name="Picture 5"/>
          <p:cNvPicPr>
            <a:picLocks noChangeAspect="1"/>
          </p:cNvPicPr>
          <p:nvPr/>
        </p:nvPicPr>
        <p:blipFill>
          <a:blip r:embed="rId4"/>
          <a:stretch>
            <a:fillRect/>
          </a:stretch>
        </p:blipFill>
        <p:spPr>
          <a:xfrm>
            <a:off x="0" y="6248400"/>
            <a:ext cx="8115300" cy="609600"/>
          </a:xfrm>
          <a:prstGeom prst="rect">
            <a:avLst/>
          </a:prstGeom>
        </p:spPr>
      </p:pic>
    </p:spTree>
    <p:extLst>
      <p:ext uri="{BB962C8B-B14F-4D97-AF65-F5344CB8AC3E}">
        <p14:creationId xmlns:p14="http://schemas.microsoft.com/office/powerpoint/2010/main" val="18697647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AC46FB6-F6EB-44A9-B181-BE35628EBD0A}"/>
              </a:ext>
            </a:extLst>
          </p:cNvPr>
          <p:cNvSpPr>
            <a:spLocks noGrp="1"/>
          </p:cNvSpPr>
          <p:nvPr>
            <p:ph type="title"/>
          </p:nvPr>
        </p:nvSpPr>
        <p:spPr/>
        <p:txBody>
          <a:bodyPr/>
          <a:lstStyle/>
          <a:p>
            <a:pPr algn="r"/>
            <a:r>
              <a:rPr lang="fa-IR" dirty="0"/>
              <a:t>به دانه </a:t>
            </a:r>
            <a:endParaRPr lang="en-US" dirty="0"/>
          </a:p>
        </p:txBody>
      </p:sp>
      <p:sp>
        <p:nvSpPr>
          <p:cNvPr id="3" name="Content Placeholder 2">
            <a:extLst>
              <a:ext uri="{FF2B5EF4-FFF2-40B4-BE49-F238E27FC236}">
                <a16:creationId xmlns:a16="http://schemas.microsoft.com/office/drawing/2014/main" xmlns="" id="{9B775008-2AC9-4336-8610-52EB6A6AE74B}"/>
              </a:ext>
            </a:extLst>
          </p:cNvPr>
          <p:cNvSpPr>
            <a:spLocks noGrp="1"/>
          </p:cNvSpPr>
          <p:nvPr>
            <p:ph idx="1"/>
          </p:nvPr>
        </p:nvSpPr>
        <p:spPr/>
        <p:txBody>
          <a:bodyPr/>
          <a:lstStyle/>
          <a:p>
            <a:pPr marL="0" indent="0" algn="r" rtl="1">
              <a:buNone/>
            </a:pPr>
            <a:r>
              <a:rPr lang="fa-IR" dirty="0"/>
              <a:t>دانه‌های تقریبا </a:t>
            </a:r>
            <a:r>
              <a:rPr lang="fa-IR" dirty="0" smtClean="0"/>
              <a:t>مخروطی</a:t>
            </a:r>
            <a:r>
              <a:rPr lang="fa-IR" dirty="0"/>
              <a:t>، به رنگ قهوه‌ای روشن یا تیره که دارای دو پهلو صاف یا نوک‌باریک می‌باشد. تمام سطح دانه را لایه موسیلاژی  شفاف و سفید رنگ که در مجاورت با آب متورم می‌شود می‌پوشاند. این دانه‌ها از میوه درخت به با نام علمی </a:t>
            </a:r>
            <a:r>
              <a:rPr lang="en-US" dirty="0"/>
              <a:t>Cydonia </a:t>
            </a:r>
            <a:r>
              <a:rPr lang="en-US" dirty="0" err="1"/>
              <a:t>oblonga</a:t>
            </a:r>
            <a:r>
              <a:rPr lang="en-US" dirty="0"/>
              <a:t> Miller </a:t>
            </a:r>
            <a:r>
              <a:rPr lang="fa-IR" dirty="0"/>
              <a:t> از تیره گل سرخ </a:t>
            </a:r>
            <a:r>
              <a:rPr lang="en-US" dirty="0" err="1"/>
              <a:t>rosaceae</a:t>
            </a:r>
            <a:r>
              <a:rPr lang="fa-IR" dirty="0"/>
              <a:t> به دست می‌آید. </a:t>
            </a:r>
          </a:p>
          <a:p>
            <a:pPr marL="0" indent="0" algn="r">
              <a:buNone/>
            </a:pPr>
            <a:r>
              <a:rPr lang="fa-IR" dirty="0"/>
              <a:t>به علت داشتن موسیلاژ فراوان کاربرد ضد سرفه دارد</a:t>
            </a:r>
            <a:r>
              <a:rPr lang="fa-IR" dirty="0" smtClean="0"/>
              <a:t>.</a:t>
            </a:r>
          </a:p>
          <a:p>
            <a:pPr marL="0" indent="0" algn="r">
              <a:buNone/>
            </a:pPr>
            <a:r>
              <a:rPr lang="fa-IR" dirty="0" smtClean="0"/>
              <a:t>باید با فاصله یک ساعت از سایر داروها مصرف شود.  </a:t>
            </a:r>
            <a:endParaRPr lang="fa-IR" dirty="0"/>
          </a:p>
          <a:p>
            <a:pPr marL="0" indent="0" algn="r">
              <a:buNone/>
            </a:pPr>
            <a:endParaRPr lang="en-US" dirty="0"/>
          </a:p>
        </p:txBody>
      </p:sp>
      <p:pic>
        <p:nvPicPr>
          <p:cNvPr id="4" name="Picture 3">
            <a:extLst>
              <a:ext uri="{FF2B5EF4-FFF2-40B4-BE49-F238E27FC236}">
                <a16:creationId xmlns:a16="http://schemas.microsoft.com/office/drawing/2014/main" xmlns="" id="{1E028CED-B8DA-49F9-865E-C53AF63F323B}"/>
              </a:ext>
            </a:extLst>
          </p:cNvPr>
          <p:cNvPicPr>
            <a:picLocks noChangeAspect="1"/>
          </p:cNvPicPr>
          <p:nvPr/>
        </p:nvPicPr>
        <p:blipFill>
          <a:blip r:embed="rId2"/>
          <a:stretch>
            <a:fillRect/>
          </a:stretch>
        </p:blipFill>
        <p:spPr>
          <a:xfrm>
            <a:off x="0" y="3238918"/>
            <a:ext cx="3673098" cy="3619082"/>
          </a:xfrm>
          <a:prstGeom prst="rect">
            <a:avLst/>
          </a:prstGeom>
        </p:spPr>
      </p:pic>
    </p:spTree>
    <p:extLst>
      <p:ext uri="{BB962C8B-B14F-4D97-AF65-F5344CB8AC3E}">
        <p14:creationId xmlns:p14="http://schemas.microsoft.com/office/powerpoint/2010/main" val="31607171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565E209-0439-46EC-BAA1-85910E924672}"/>
              </a:ext>
            </a:extLst>
          </p:cNvPr>
          <p:cNvSpPr>
            <a:spLocks noGrp="1"/>
          </p:cNvSpPr>
          <p:nvPr>
            <p:ph type="title"/>
          </p:nvPr>
        </p:nvSpPr>
        <p:spPr/>
        <p:txBody>
          <a:bodyPr/>
          <a:lstStyle/>
          <a:p>
            <a:pPr algn="r" rtl="1"/>
            <a:r>
              <a:rPr lang="fa-IR" dirty="0"/>
              <a:t>پرسیاوشان(</a:t>
            </a:r>
            <a:r>
              <a:rPr lang="en-US" dirty="0"/>
              <a:t>Adiantum </a:t>
            </a:r>
            <a:r>
              <a:rPr lang="en-US" dirty="0" err="1"/>
              <a:t>capillus</a:t>
            </a:r>
            <a:r>
              <a:rPr lang="en-US" dirty="0"/>
              <a:t>-veneris</a:t>
            </a:r>
            <a:r>
              <a:rPr lang="fa-IR" dirty="0"/>
              <a:t>)</a:t>
            </a:r>
            <a:endParaRPr lang="en-US" dirty="0"/>
          </a:p>
        </p:txBody>
      </p:sp>
      <p:sp>
        <p:nvSpPr>
          <p:cNvPr id="3" name="Content Placeholder 2">
            <a:extLst>
              <a:ext uri="{FF2B5EF4-FFF2-40B4-BE49-F238E27FC236}">
                <a16:creationId xmlns:a16="http://schemas.microsoft.com/office/drawing/2014/main" xmlns="" id="{FC8ED5EC-2C17-41BB-AF1C-8384F80BC371}"/>
              </a:ext>
            </a:extLst>
          </p:cNvPr>
          <p:cNvSpPr>
            <a:spLocks noGrp="1"/>
          </p:cNvSpPr>
          <p:nvPr>
            <p:ph idx="1"/>
          </p:nvPr>
        </p:nvSpPr>
        <p:spPr>
          <a:xfrm>
            <a:off x="1291526" y="1681827"/>
            <a:ext cx="8596668" cy="3880773"/>
          </a:xfrm>
        </p:spPr>
        <p:txBody>
          <a:bodyPr/>
          <a:lstStyle/>
          <a:p>
            <a:pPr algn="r" rtl="1"/>
            <a:r>
              <a:rPr lang="fa-IR" dirty="0"/>
              <a:t>از تیره سرخس و دارای برگ‌های سه قسمتی است و دمبرگ‌های منشعب به رنگ قهوه‌ای یا بنفش تیره. در قسمت نوک برگچه ها نقاط برجسته، سز یا قهوه‌ای رنگ مشاهده می‌شود که محل هاگدان‌های گیاه است. </a:t>
            </a:r>
          </a:p>
          <a:p>
            <a:pPr algn="r" rtl="1"/>
            <a:r>
              <a:rPr lang="fa-IR" dirty="0"/>
              <a:t>این گیاه مانند سرخس‌ها در نواحی مرطوب زندگی می‌کند. </a:t>
            </a:r>
          </a:p>
          <a:p>
            <a:pPr algn="r" rtl="1"/>
            <a:r>
              <a:rPr lang="fa-IR" dirty="0"/>
              <a:t>به عنوان ضد سرفه و خلط آور استفاده سنتی دارد</a:t>
            </a:r>
            <a:r>
              <a:rPr lang="fa-IR" dirty="0" smtClean="0"/>
              <a:t>.</a:t>
            </a:r>
          </a:p>
          <a:p>
            <a:pPr algn="r" rtl="1"/>
            <a:r>
              <a:rPr lang="fa-IR" dirty="0" smtClean="0"/>
              <a:t>در مورد تداخلات دارویی آن مطالعات کافی صورت نگرفته است. </a:t>
            </a:r>
          </a:p>
          <a:p>
            <a:pPr algn="r" rtl="1"/>
            <a:r>
              <a:rPr lang="fa-IR" dirty="0" smtClean="0"/>
              <a:t>در بارداری و شیردهی استفاده نشود زیرا اطلاعات کافی در دست نیست. </a:t>
            </a:r>
          </a:p>
          <a:p>
            <a:pPr algn="r" rtl="1"/>
            <a:r>
              <a:rPr lang="fa-IR" dirty="0" smtClean="0"/>
              <a:t>در دوز های بالا ممکن است باعث تهوع شود.  </a:t>
            </a:r>
          </a:p>
          <a:p>
            <a:pPr algn="r" rtl="1"/>
            <a:endParaRPr lang="fa-IR" dirty="0"/>
          </a:p>
        </p:txBody>
      </p:sp>
      <p:pic>
        <p:nvPicPr>
          <p:cNvPr id="4" name="Picture 3"/>
          <p:cNvPicPr>
            <a:picLocks noChangeAspect="1"/>
          </p:cNvPicPr>
          <p:nvPr/>
        </p:nvPicPr>
        <p:blipFill>
          <a:blip r:embed="rId2"/>
          <a:stretch>
            <a:fillRect/>
          </a:stretch>
        </p:blipFill>
        <p:spPr>
          <a:xfrm>
            <a:off x="-146750" y="4143463"/>
            <a:ext cx="3013935" cy="2714537"/>
          </a:xfrm>
          <a:prstGeom prst="rect">
            <a:avLst/>
          </a:prstGeom>
        </p:spPr>
      </p:pic>
    </p:spTree>
    <p:extLst>
      <p:ext uri="{BB962C8B-B14F-4D97-AF65-F5344CB8AC3E}">
        <p14:creationId xmlns:p14="http://schemas.microsoft.com/office/powerpoint/2010/main" val="6534754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522136B-7B58-4154-9B5F-E1BAAB47A94C}"/>
              </a:ext>
            </a:extLst>
          </p:cNvPr>
          <p:cNvSpPr>
            <a:spLocks noGrp="1"/>
          </p:cNvSpPr>
          <p:nvPr>
            <p:ph type="title"/>
          </p:nvPr>
        </p:nvSpPr>
        <p:spPr/>
        <p:txBody>
          <a:bodyPr/>
          <a:lstStyle/>
          <a:p>
            <a:pPr algn="r" rtl="1"/>
            <a:r>
              <a:rPr lang="fa-IR" dirty="0"/>
              <a:t>پوتار(</a:t>
            </a:r>
            <a:r>
              <a:rPr lang="en-US" dirty="0"/>
              <a:t>Cymbopogon </a:t>
            </a:r>
            <a:r>
              <a:rPr lang="en-US" dirty="0" err="1"/>
              <a:t>olieri</a:t>
            </a:r>
            <a:r>
              <a:rPr lang="fa-IR" dirty="0"/>
              <a:t>)</a:t>
            </a:r>
            <a:endParaRPr lang="en-US" dirty="0"/>
          </a:p>
        </p:txBody>
      </p:sp>
      <p:sp>
        <p:nvSpPr>
          <p:cNvPr id="3" name="Content Placeholder 2">
            <a:extLst>
              <a:ext uri="{FF2B5EF4-FFF2-40B4-BE49-F238E27FC236}">
                <a16:creationId xmlns:a16="http://schemas.microsoft.com/office/drawing/2014/main" xmlns="" id="{C95B8F8C-E2D4-403C-8F34-A848E37791DB}"/>
              </a:ext>
            </a:extLst>
          </p:cNvPr>
          <p:cNvSpPr>
            <a:spLocks noGrp="1"/>
          </p:cNvSpPr>
          <p:nvPr>
            <p:ph idx="1"/>
          </p:nvPr>
        </p:nvSpPr>
        <p:spPr/>
        <p:txBody>
          <a:bodyPr/>
          <a:lstStyle/>
          <a:p>
            <a:pPr algn="r"/>
            <a:r>
              <a:rPr lang="fa-IR" dirty="0"/>
              <a:t>از ریشه ‌های پسیده از الیاف فیبری و سرشاخه‌های بدو نانشعاب که دارای برگ‌های نازک، بلند و خوشه‌های انتهایی است. از تمام آن‌ها بویی شبیه بوی لیمو استشمام می‌گردد. </a:t>
            </a:r>
            <a:endParaRPr lang="en-US" dirty="0"/>
          </a:p>
          <a:p>
            <a:pPr algn="r"/>
            <a:r>
              <a:rPr lang="fa-IR" dirty="0"/>
              <a:t>این گیاه مخصوص نواحی گرم و مرطوب ایران می‌باشد و به صورت بخور و به عنوان برطرف‌کننده سرماخوردگی مصرف سنتی دارد. </a:t>
            </a:r>
            <a:endParaRPr lang="fa-IR" dirty="0" smtClean="0"/>
          </a:p>
          <a:p>
            <a:pPr algn="r" rtl="1"/>
            <a:r>
              <a:rPr lang="fa-IR" dirty="0" smtClean="0"/>
              <a:t>در رفرنس های نچرال مدیسن، </a:t>
            </a:r>
            <a:r>
              <a:rPr lang="en-US" dirty="0" err="1" smtClean="0"/>
              <a:t>pdr</a:t>
            </a:r>
            <a:r>
              <a:rPr lang="fa-IR" dirty="0" smtClean="0"/>
              <a:t> و فارماکوپه</a:t>
            </a:r>
          </a:p>
          <a:p>
            <a:pPr marL="0" indent="0" algn="r" rtl="1">
              <a:buNone/>
            </a:pPr>
            <a:r>
              <a:rPr lang="fa-IR" dirty="0" smtClean="0"/>
              <a:t>گیاهان دارویی آمریکا در مورد این گیاه و</a:t>
            </a:r>
          </a:p>
          <a:p>
            <a:pPr marL="0" indent="0" algn="r" rtl="1">
              <a:buNone/>
            </a:pPr>
            <a:r>
              <a:rPr lang="fa-IR" dirty="0" smtClean="0"/>
              <a:t> تداخلات دارویی آن توضیحی داده نشده است. </a:t>
            </a:r>
            <a:endParaRPr lang="fa-IR" dirty="0"/>
          </a:p>
          <a:p>
            <a:pPr marL="0" indent="0" algn="r">
              <a:buNone/>
            </a:pPr>
            <a:endParaRPr lang="en-US" dirty="0"/>
          </a:p>
        </p:txBody>
      </p:sp>
      <p:pic>
        <p:nvPicPr>
          <p:cNvPr id="4" name="Picture 3">
            <a:extLst>
              <a:ext uri="{FF2B5EF4-FFF2-40B4-BE49-F238E27FC236}">
                <a16:creationId xmlns:a16="http://schemas.microsoft.com/office/drawing/2014/main" xmlns="" id="{DFAE5FE9-652D-4165-ABD1-EF065898D045}"/>
              </a:ext>
            </a:extLst>
          </p:cNvPr>
          <p:cNvPicPr>
            <a:picLocks noChangeAspect="1"/>
          </p:cNvPicPr>
          <p:nvPr/>
        </p:nvPicPr>
        <p:blipFill>
          <a:blip r:embed="rId2"/>
          <a:stretch>
            <a:fillRect/>
          </a:stretch>
        </p:blipFill>
        <p:spPr>
          <a:xfrm>
            <a:off x="0" y="3564610"/>
            <a:ext cx="4500966" cy="3293390"/>
          </a:xfrm>
          <a:prstGeom prst="rect">
            <a:avLst/>
          </a:prstGeom>
        </p:spPr>
      </p:pic>
    </p:spTree>
    <p:extLst>
      <p:ext uri="{BB962C8B-B14F-4D97-AF65-F5344CB8AC3E}">
        <p14:creationId xmlns:p14="http://schemas.microsoft.com/office/powerpoint/2010/main" val="6226346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0CC9EE2-FD3E-4134-8EB0-F651D30F264F}"/>
              </a:ext>
            </a:extLst>
          </p:cNvPr>
          <p:cNvSpPr>
            <a:spLocks noGrp="1"/>
          </p:cNvSpPr>
          <p:nvPr>
            <p:ph type="title"/>
          </p:nvPr>
        </p:nvSpPr>
        <p:spPr/>
        <p:txBody>
          <a:bodyPr/>
          <a:lstStyle/>
          <a:p>
            <a:pPr algn="r"/>
            <a:r>
              <a:rPr lang="fa-IR" dirty="0"/>
              <a:t>تخم تاج خروس		</a:t>
            </a:r>
            <a:endParaRPr lang="en-US" dirty="0"/>
          </a:p>
        </p:txBody>
      </p:sp>
      <p:sp>
        <p:nvSpPr>
          <p:cNvPr id="3" name="Content Placeholder 2">
            <a:extLst>
              <a:ext uri="{FF2B5EF4-FFF2-40B4-BE49-F238E27FC236}">
                <a16:creationId xmlns:a16="http://schemas.microsoft.com/office/drawing/2014/main" xmlns="" id="{C24526D4-6AC1-4294-A370-CBF2DF4D1E57}"/>
              </a:ext>
            </a:extLst>
          </p:cNvPr>
          <p:cNvSpPr>
            <a:spLocks noGrp="1"/>
          </p:cNvSpPr>
          <p:nvPr>
            <p:ph idx="1"/>
          </p:nvPr>
        </p:nvSpPr>
        <p:spPr/>
        <p:txBody>
          <a:bodyPr/>
          <a:lstStyle/>
          <a:p>
            <a:pPr algn="r" rtl="1"/>
            <a:r>
              <a:rPr lang="fa-IR" dirty="0"/>
              <a:t>دانه های ریز و براق و عدسی شکل و سیاه‌رنگ که از گیاه تاج خروس با نام علمی </a:t>
            </a:r>
            <a:r>
              <a:rPr lang="en-US" dirty="0"/>
              <a:t>Amaranthus </a:t>
            </a:r>
            <a:r>
              <a:rPr lang="en-US" dirty="0" err="1"/>
              <a:t>lividus</a:t>
            </a:r>
            <a:r>
              <a:rPr lang="en-US" dirty="0"/>
              <a:t> </a:t>
            </a:r>
            <a:r>
              <a:rPr lang="fa-IR" dirty="0"/>
              <a:t> تشکیل شده است. تاج خروس گیاهی زینتی است که در نقاط مختلف ایران کشت می‌گردد. گل‌آذین مجتمع در انتهای شاخه‌های گیاه به صورت فشرده و صفحه مانند و به رنگ قرمز است. تخم تاج خروس به عنوان رفع سرماخوردگی و به عنوان یک ماده مقوی مصرف سنتی دارد. </a:t>
            </a:r>
          </a:p>
          <a:p>
            <a:pPr algn="r" rtl="1"/>
            <a:endParaRPr lang="en-US" dirty="0"/>
          </a:p>
        </p:txBody>
      </p:sp>
      <p:pic>
        <p:nvPicPr>
          <p:cNvPr id="4" name="Picture 3">
            <a:extLst>
              <a:ext uri="{FF2B5EF4-FFF2-40B4-BE49-F238E27FC236}">
                <a16:creationId xmlns:a16="http://schemas.microsoft.com/office/drawing/2014/main" xmlns="" id="{D47593A0-20D2-47D6-8508-17F46AD6A1C5}"/>
              </a:ext>
            </a:extLst>
          </p:cNvPr>
          <p:cNvPicPr>
            <a:picLocks noChangeAspect="1"/>
          </p:cNvPicPr>
          <p:nvPr/>
        </p:nvPicPr>
        <p:blipFill>
          <a:blip r:embed="rId2"/>
          <a:stretch>
            <a:fillRect/>
          </a:stretch>
        </p:blipFill>
        <p:spPr>
          <a:xfrm>
            <a:off x="3385895" y="3764715"/>
            <a:ext cx="5048250" cy="2924175"/>
          </a:xfrm>
          <a:prstGeom prst="rect">
            <a:avLst/>
          </a:prstGeom>
        </p:spPr>
      </p:pic>
    </p:spTree>
    <p:extLst>
      <p:ext uri="{BB962C8B-B14F-4D97-AF65-F5344CB8AC3E}">
        <p14:creationId xmlns:p14="http://schemas.microsoft.com/office/powerpoint/2010/main" val="39397348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05304A5-3C9C-4A50-8450-3652AF39C5AF}"/>
              </a:ext>
            </a:extLst>
          </p:cNvPr>
          <p:cNvSpPr>
            <a:spLocks noGrp="1"/>
          </p:cNvSpPr>
          <p:nvPr>
            <p:ph type="title"/>
          </p:nvPr>
        </p:nvSpPr>
        <p:spPr/>
        <p:txBody>
          <a:bodyPr/>
          <a:lstStyle/>
          <a:p>
            <a:pPr algn="r"/>
            <a:r>
              <a:rPr lang="fa-IR" dirty="0"/>
              <a:t>تخم خرفه</a:t>
            </a:r>
            <a:endParaRPr lang="en-US" dirty="0"/>
          </a:p>
        </p:txBody>
      </p:sp>
      <p:sp>
        <p:nvSpPr>
          <p:cNvPr id="3" name="Content Placeholder 2">
            <a:extLst>
              <a:ext uri="{FF2B5EF4-FFF2-40B4-BE49-F238E27FC236}">
                <a16:creationId xmlns:a16="http://schemas.microsoft.com/office/drawing/2014/main" xmlns="" id="{941100CF-18AB-4C9F-AFF5-E679228EC720}"/>
              </a:ext>
            </a:extLst>
          </p:cNvPr>
          <p:cNvSpPr>
            <a:spLocks noGrp="1"/>
          </p:cNvSpPr>
          <p:nvPr>
            <p:ph idx="1"/>
          </p:nvPr>
        </p:nvSpPr>
        <p:spPr/>
        <p:txBody>
          <a:bodyPr/>
          <a:lstStyle/>
          <a:p>
            <a:pPr algn="r" rtl="1"/>
            <a:r>
              <a:rPr lang="fa-IR" dirty="0"/>
              <a:t>دانه‌های کوچک سیاه‌رنگ و براق به نام علمی </a:t>
            </a:r>
            <a:r>
              <a:rPr lang="en-US" dirty="0"/>
              <a:t>Purtulaca </a:t>
            </a:r>
            <a:r>
              <a:rPr lang="en-US" dirty="0" err="1"/>
              <a:t>oleraceae</a:t>
            </a:r>
            <a:r>
              <a:rPr lang="en-US" dirty="0"/>
              <a:t> L </a:t>
            </a:r>
            <a:r>
              <a:rPr lang="fa-IR" dirty="0"/>
              <a:t>، خرفه گیاهی علفی و پرآب که در اکثر نقاط پرآب دیده می‌شود. ساقه های گوش‌دار و ضخیم در سطح زمین همچون برگ‌های گوشت‌دار از علائم مشخصه این گیاه است. </a:t>
            </a:r>
          </a:p>
          <a:p>
            <a:pPr algn="r" rtl="1"/>
            <a:r>
              <a:rPr lang="fa-IR" dirty="0"/>
              <a:t>در طب سنتی به عنوان رفع التهابات داخلی و رفع سرفه و تسکین‌دهنده تشنگی استفاده می‌شود.  </a:t>
            </a:r>
          </a:p>
          <a:p>
            <a:pPr marL="0" indent="0" algn="r" rtl="1">
              <a:buNone/>
            </a:pPr>
            <a:endParaRPr lang="en-US" dirty="0"/>
          </a:p>
        </p:txBody>
      </p:sp>
      <p:pic>
        <p:nvPicPr>
          <p:cNvPr id="4" name="Picture 3">
            <a:extLst>
              <a:ext uri="{FF2B5EF4-FFF2-40B4-BE49-F238E27FC236}">
                <a16:creationId xmlns:a16="http://schemas.microsoft.com/office/drawing/2014/main" xmlns="" id="{692B7743-BCE6-4B32-9FC6-C93C5DF22D0E}"/>
              </a:ext>
            </a:extLst>
          </p:cNvPr>
          <p:cNvPicPr>
            <a:picLocks noChangeAspect="1"/>
          </p:cNvPicPr>
          <p:nvPr/>
        </p:nvPicPr>
        <p:blipFill>
          <a:blip r:embed="rId2"/>
          <a:stretch>
            <a:fillRect/>
          </a:stretch>
        </p:blipFill>
        <p:spPr>
          <a:xfrm>
            <a:off x="1570210" y="103189"/>
            <a:ext cx="2695575" cy="2057400"/>
          </a:xfrm>
          <a:prstGeom prst="rect">
            <a:avLst/>
          </a:prstGeom>
        </p:spPr>
      </p:pic>
      <p:pic>
        <p:nvPicPr>
          <p:cNvPr id="5" name="Picture 4">
            <a:extLst>
              <a:ext uri="{FF2B5EF4-FFF2-40B4-BE49-F238E27FC236}">
                <a16:creationId xmlns:a16="http://schemas.microsoft.com/office/drawing/2014/main" xmlns="" id="{275C4F57-1B33-4031-BC23-915DFDBF0538}"/>
              </a:ext>
            </a:extLst>
          </p:cNvPr>
          <p:cNvPicPr>
            <a:picLocks noChangeAspect="1"/>
          </p:cNvPicPr>
          <p:nvPr/>
        </p:nvPicPr>
        <p:blipFill>
          <a:blip r:embed="rId3"/>
          <a:stretch>
            <a:fillRect/>
          </a:stretch>
        </p:blipFill>
        <p:spPr>
          <a:xfrm>
            <a:off x="0" y="3838575"/>
            <a:ext cx="4773478" cy="3065203"/>
          </a:xfrm>
          <a:prstGeom prst="rect">
            <a:avLst/>
          </a:prstGeom>
        </p:spPr>
      </p:pic>
    </p:spTree>
    <p:extLst>
      <p:ext uri="{BB962C8B-B14F-4D97-AF65-F5344CB8AC3E}">
        <p14:creationId xmlns:p14="http://schemas.microsoft.com/office/powerpoint/2010/main" val="40308728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DCD445-B6ED-4FB0-800E-01FCD13988C8}"/>
              </a:ext>
            </a:extLst>
          </p:cNvPr>
          <p:cNvSpPr>
            <a:spLocks noGrp="1"/>
          </p:cNvSpPr>
          <p:nvPr>
            <p:ph type="title"/>
          </p:nvPr>
        </p:nvSpPr>
        <p:spPr>
          <a:xfrm>
            <a:off x="677334" y="1374606"/>
            <a:ext cx="8596668" cy="1320800"/>
          </a:xfrm>
        </p:spPr>
        <p:txBody>
          <a:bodyPr/>
          <a:lstStyle/>
          <a:p>
            <a:pPr algn="r" rtl="1"/>
            <a:r>
              <a:rPr lang="fa-IR" dirty="0"/>
              <a:t>ریشه بز(</a:t>
            </a:r>
            <a:r>
              <a:rPr lang="en-US" dirty="0"/>
              <a:t>E intermedia </a:t>
            </a:r>
            <a:r>
              <a:rPr lang="en-US" dirty="0" err="1"/>
              <a:t>Schr</a:t>
            </a:r>
            <a:r>
              <a:rPr lang="fa-IR" dirty="0"/>
              <a:t>)</a:t>
            </a:r>
            <a:endParaRPr lang="en-US" dirty="0"/>
          </a:p>
        </p:txBody>
      </p:sp>
      <p:sp>
        <p:nvSpPr>
          <p:cNvPr id="3" name="Content Placeholder 2">
            <a:extLst>
              <a:ext uri="{FF2B5EF4-FFF2-40B4-BE49-F238E27FC236}">
                <a16:creationId xmlns:a16="http://schemas.microsoft.com/office/drawing/2014/main" xmlns="" id="{95279860-2EA2-48C5-A5F7-35B4853D5199}"/>
              </a:ext>
            </a:extLst>
          </p:cNvPr>
          <p:cNvSpPr>
            <a:spLocks noGrp="1"/>
          </p:cNvSpPr>
          <p:nvPr>
            <p:ph idx="1"/>
          </p:nvPr>
        </p:nvSpPr>
        <p:spPr/>
        <p:txBody>
          <a:bodyPr/>
          <a:lstStyle/>
          <a:p>
            <a:pPr algn="r" rtl="1"/>
            <a:r>
              <a:rPr lang="fa-IR" dirty="0"/>
              <a:t>قطعات سبز مایل به زرد و بند بند</a:t>
            </a:r>
          </a:p>
          <a:p>
            <a:pPr marL="0" indent="0" algn="r" rtl="1">
              <a:buNone/>
            </a:pPr>
            <a:r>
              <a:rPr lang="fa-IR" dirty="0"/>
              <a:t>از پایه‌های مختلف جنس درختچه ارمک یا ریش بز یا هوم یا افدرا تهیه می‌شود</a:t>
            </a:r>
          </a:p>
          <a:p>
            <a:pPr marL="0" indent="0" algn="r" rtl="1">
              <a:buNone/>
            </a:pPr>
            <a:r>
              <a:rPr lang="fa-IR" dirty="0"/>
              <a:t>از گونه </a:t>
            </a:r>
            <a:r>
              <a:rPr lang="en-US" dirty="0"/>
              <a:t>E intermedia </a:t>
            </a:r>
            <a:r>
              <a:rPr lang="en-US" dirty="0" err="1"/>
              <a:t>Schr</a:t>
            </a:r>
            <a:endParaRPr lang="fa-IR" dirty="0"/>
          </a:p>
          <a:p>
            <a:pPr algn="r" rtl="1"/>
            <a:r>
              <a:rPr lang="fa-IR" dirty="0"/>
              <a:t>این گیاه سمی است، لیکن در مقدار دارویی به عنوان درمان سرماخوردگی و ضد درد مصرف سنتی دارد. </a:t>
            </a:r>
          </a:p>
          <a:p>
            <a:pPr marL="0" indent="0" algn="r" rtl="1">
              <a:buNone/>
            </a:pPr>
            <a:endParaRPr lang="fa-IR" dirty="0"/>
          </a:p>
          <a:p>
            <a:pPr marL="0" indent="0" algn="r" rtl="1">
              <a:buNone/>
            </a:pPr>
            <a:endParaRPr lang="fa-IR" dirty="0"/>
          </a:p>
          <a:p>
            <a:pPr algn="r" rtl="1"/>
            <a:endParaRPr lang="fa-IR" dirty="0"/>
          </a:p>
          <a:p>
            <a:endParaRPr lang="en-US" dirty="0"/>
          </a:p>
        </p:txBody>
      </p:sp>
      <p:pic>
        <p:nvPicPr>
          <p:cNvPr id="4" name="Picture 3">
            <a:extLst>
              <a:ext uri="{FF2B5EF4-FFF2-40B4-BE49-F238E27FC236}">
                <a16:creationId xmlns:a16="http://schemas.microsoft.com/office/drawing/2014/main" xmlns="" id="{B880F5F6-C719-4A14-94EF-E9BAE4697CC5}"/>
              </a:ext>
            </a:extLst>
          </p:cNvPr>
          <p:cNvPicPr>
            <a:picLocks noChangeAspect="1"/>
          </p:cNvPicPr>
          <p:nvPr/>
        </p:nvPicPr>
        <p:blipFill>
          <a:blip r:embed="rId2"/>
          <a:stretch>
            <a:fillRect/>
          </a:stretch>
        </p:blipFill>
        <p:spPr>
          <a:xfrm>
            <a:off x="651503" y="4007987"/>
            <a:ext cx="7764077" cy="2819358"/>
          </a:xfrm>
          <a:prstGeom prst="rect">
            <a:avLst/>
          </a:prstGeom>
        </p:spPr>
      </p:pic>
    </p:spTree>
    <p:extLst>
      <p:ext uri="{BB962C8B-B14F-4D97-AF65-F5344CB8AC3E}">
        <p14:creationId xmlns:p14="http://schemas.microsoft.com/office/powerpoint/2010/main" val="25848366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187DBAA-B770-4DAE-B513-4F49DA7A1720}"/>
              </a:ext>
            </a:extLst>
          </p:cNvPr>
          <p:cNvSpPr>
            <a:spLocks noGrp="1"/>
          </p:cNvSpPr>
          <p:nvPr>
            <p:ph type="title"/>
          </p:nvPr>
        </p:nvSpPr>
        <p:spPr/>
        <p:txBody>
          <a:bodyPr/>
          <a:lstStyle/>
          <a:p>
            <a:pPr algn="r" rtl="1"/>
            <a:r>
              <a:rPr lang="fa-IR" dirty="0"/>
              <a:t>سپستان </a:t>
            </a:r>
            <a:r>
              <a:rPr lang="en-US" dirty="0"/>
              <a:t>sepestan</a:t>
            </a:r>
            <a:br>
              <a:rPr lang="en-US" dirty="0"/>
            </a:br>
            <a:r>
              <a:rPr lang="en-US" dirty="0"/>
              <a:t>sebestan plums                                     </a:t>
            </a:r>
          </a:p>
        </p:txBody>
      </p:sp>
      <p:sp>
        <p:nvSpPr>
          <p:cNvPr id="3" name="Content Placeholder 2">
            <a:extLst>
              <a:ext uri="{FF2B5EF4-FFF2-40B4-BE49-F238E27FC236}">
                <a16:creationId xmlns:a16="http://schemas.microsoft.com/office/drawing/2014/main" xmlns="" id="{81709CA4-27FC-4B70-BDEE-C2BADE963460}"/>
              </a:ext>
            </a:extLst>
          </p:cNvPr>
          <p:cNvSpPr>
            <a:spLocks noGrp="1"/>
          </p:cNvSpPr>
          <p:nvPr>
            <p:ph idx="1"/>
          </p:nvPr>
        </p:nvSpPr>
        <p:spPr/>
        <p:txBody>
          <a:bodyPr/>
          <a:lstStyle/>
          <a:p>
            <a:pPr algn="r" rtl="1"/>
            <a:r>
              <a:rPr lang="fa-IR" dirty="0"/>
              <a:t>میوه‌های خشک چروکیده و قهوه‌ای رنگ به شکل مخروطی نوک تیز که در مجاورت با آب ایجاد موسیلاژ فراوان می‌کند. از طریق خشک کردن میوه‌های کروی و زردرنگ گیاه سپستان با نام علمی </a:t>
            </a:r>
            <a:r>
              <a:rPr lang="en-US" dirty="0" err="1"/>
              <a:t>cordia</a:t>
            </a:r>
            <a:r>
              <a:rPr lang="en-US" dirty="0"/>
              <a:t> </a:t>
            </a:r>
            <a:r>
              <a:rPr lang="en-US" dirty="0" err="1"/>
              <a:t>Myxa</a:t>
            </a:r>
            <a:r>
              <a:rPr lang="en-US" dirty="0"/>
              <a:t> L</a:t>
            </a:r>
            <a:r>
              <a:rPr lang="fa-IR" dirty="0"/>
              <a:t> ایجاد می‌شود که در حالت تازه دارای آب و موسیلاژ فراوان است. </a:t>
            </a:r>
          </a:p>
          <a:p>
            <a:pPr algn="r" rtl="1"/>
            <a:r>
              <a:rPr lang="fa-IR" dirty="0"/>
              <a:t>سپستان دارای موسیلاژ فراوان است که در فرمول چهارتخمه جهت برطرف کردن سرفه و نرم کردن سینه مصرف سنتی دارد. </a:t>
            </a:r>
          </a:p>
        </p:txBody>
      </p:sp>
      <p:pic>
        <p:nvPicPr>
          <p:cNvPr id="4" name="Picture 3">
            <a:extLst>
              <a:ext uri="{FF2B5EF4-FFF2-40B4-BE49-F238E27FC236}">
                <a16:creationId xmlns:a16="http://schemas.microsoft.com/office/drawing/2014/main" xmlns="" id="{D4C73D4B-18AC-4F3F-BA11-296E54C7C6B1}"/>
              </a:ext>
            </a:extLst>
          </p:cNvPr>
          <p:cNvPicPr>
            <a:picLocks noChangeAspect="1"/>
          </p:cNvPicPr>
          <p:nvPr/>
        </p:nvPicPr>
        <p:blipFill>
          <a:blip r:embed="rId2"/>
          <a:stretch>
            <a:fillRect/>
          </a:stretch>
        </p:blipFill>
        <p:spPr>
          <a:xfrm>
            <a:off x="2174526" y="4007985"/>
            <a:ext cx="5543631" cy="2701300"/>
          </a:xfrm>
          <a:prstGeom prst="rect">
            <a:avLst/>
          </a:prstGeom>
        </p:spPr>
      </p:pic>
    </p:spTree>
    <p:extLst>
      <p:ext uri="{BB962C8B-B14F-4D97-AF65-F5344CB8AC3E}">
        <p14:creationId xmlns:p14="http://schemas.microsoft.com/office/powerpoint/2010/main" val="3430989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C30E858-64CE-4121-8040-0E37790BD4B7}"/>
              </a:ext>
            </a:extLst>
          </p:cNvPr>
          <p:cNvSpPr>
            <a:spLocks noGrp="1"/>
          </p:cNvSpPr>
          <p:nvPr>
            <p:ph type="title"/>
          </p:nvPr>
        </p:nvSpPr>
        <p:spPr/>
        <p:txBody>
          <a:bodyPr/>
          <a:lstStyle/>
          <a:p>
            <a:pPr algn="r"/>
            <a:r>
              <a:rPr lang="fa-IR" dirty="0"/>
              <a:t>قدومه(چشم بلبل، توذریج، تودری)</a:t>
            </a:r>
            <a:endParaRPr lang="en-US" dirty="0"/>
          </a:p>
        </p:txBody>
      </p:sp>
      <p:sp>
        <p:nvSpPr>
          <p:cNvPr id="3" name="Content Placeholder 2">
            <a:extLst>
              <a:ext uri="{FF2B5EF4-FFF2-40B4-BE49-F238E27FC236}">
                <a16:creationId xmlns:a16="http://schemas.microsoft.com/office/drawing/2014/main" xmlns="" id="{44809817-38D2-4AEE-9497-0FB1E4383E99}"/>
              </a:ext>
            </a:extLst>
          </p:cNvPr>
          <p:cNvSpPr>
            <a:spLocks noGrp="1"/>
          </p:cNvSpPr>
          <p:nvPr>
            <p:ph idx="1"/>
          </p:nvPr>
        </p:nvSpPr>
        <p:spPr/>
        <p:txBody>
          <a:bodyPr/>
          <a:lstStyle/>
          <a:p>
            <a:pPr marL="0" indent="0" algn="r" rtl="1">
              <a:buNone/>
            </a:pPr>
            <a:r>
              <a:rPr lang="en-US" dirty="0"/>
              <a:t>Alyssum </a:t>
            </a:r>
            <a:r>
              <a:rPr lang="en-US" dirty="0" err="1"/>
              <a:t>homolocarpum</a:t>
            </a:r>
            <a:r>
              <a:rPr lang="en-US" dirty="0"/>
              <a:t> </a:t>
            </a:r>
            <a:r>
              <a:rPr lang="fa-IR" dirty="0"/>
              <a:t>دو نوع قدومه شهری و شیرازی</a:t>
            </a:r>
          </a:p>
          <a:p>
            <a:pPr marL="0" indent="0" algn="r" rtl="1">
              <a:buNone/>
            </a:pPr>
            <a:r>
              <a:rPr lang="fa-IR" dirty="0"/>
              <a:t>مزاج آن گرم و تر </a:t>
            </a:r>
          </a:p>
          <a:p>
            <a:pPr marL="0" indent="0" algn="r" rtl="1">
              <a:buNone/>
            </a:pPr>
            <a:r>
              <a:rPr lang="fa-IR" dirty="0"/>
              <a:t>درمان سرفه خشک </a:t>
            </a:r>
          </a:p>
          <a:p>
            <a:pPr marL="0" indent="0" algn="r" rtl="1">
              <a:buNone/>
            </a:pPr>
            <a:endParaRPr lang="en-US" dirty="0"/>
          </a:p>
        </p:txBody>
      </p:sp>
      <p:pic>
        <p:nvPicPr>
          <p:cNvPr id="4" name="Picture 3">
            <a:extLst>
              <a:ext uri="{FF2B5EF4-FFF2-40B4-BE49-F238E27FC236}">
                <a16:creationId xmlns:a16="http://schemas.microsoft.com/office/drawing/2014/main" xmlns="" id="{E550074E-193A-4836-9ED8-9E1562162B3D}"/>
              </a:ext>
            </a:extLst>
          </p:cNvPr>
          <p:cNvPicPr>
            <a:picLocks noChangeAspect="1"/>
          </p:cNvPicPr>
          <p:nvPr/>
        </p:nvPicPr>
        <p:blipFill>
          <a:blip r:embed="rId2"/>
          <a:stretch>
            <a:fillRect/>
          </a:stretch>
        </p:blipFill>
        <p:spPr>
          <a:xfrm>
            <a:off x="5081009" y="4229100"/>
            <a:ext cx="3190875" cy="2628900"/>
          </a:xfrm>
          <a:prstGeom prst="rect">
            <a:avLst/>
          </a:prstGeom>
        </p:spPr>
      </p:pic>
      <p:pic>
        <p:nvPicPr>
          <p:cNvPr id="5" name="Picture 4">
            <a:extLst>
              <a:ext uri="{FF2B5EF4-FFF2-40B4-BE49-F238E27FC236}">
                <a16:creationId xmlns:a16="http://schemas.microsoft.com/office/drawing/2014/main" xmlns="" id="{86956D6C-3ABE-4241-8369-B4DA30310CF9}"/>
              </a:ext>
            </a:extLst>
          </p:cNvPr>
          <p:cNvPicPr>
            <a:picLocks noChangeAspect="1"/>
          </p:cNvPicPr>
          <p:nvPr/>
        </p:nvPicPr>
        <p:blipFill>
          <a:blip r:embed="rId3"/>
          <a:stretch>
            <a:fillRect/>
          </a:stretch>
        </p:blipFill>
        <p:spPr>
          <a:xfrm>
            <a:off x="677334" y="4100975"/>
            <a:ext cx="3533775" cy="2590800"/>
          </a:xfrm>
          <a:prstGeom prst="rect">
            <a:avLst/>
          </a:prstGeom>
        </p:spPr>
      </p:pic>
      <p:sp>
        <p:nvSpPr>
          <p:cNvPr id="6" name="TextBox 5">
            <a:extLst>
              <a:ext uri="{FF2B5EF4-FFF2-40B4-BE49-F238E27FC236}">
                <a16:creationId xmlns:a16="http://schemas.microsoft.com/office/drawing/2014/main" xmlns="" id="{47990790-D45E-4090-84B2-F75A96FE06D4}"/>
              </a:ext>
            </a:extLst>
          </p:cNvPr>
          <p:cNvSpPr txBox="1"/>
          <p:nvPr/>
        </p:nvSpPr>
        <p:spPr>
          <a:xfrm>
            <a:off x="1332854" y="3501454"/>
            <a:ext cx="2123268" cy="369332"/>
          </a:xfrm>
          <a:prstGeom prst="rect">
            <a:avLst/>
          </a:prstGeom>
          <a:noFill/>
        </p:spPr>
        <p:txBody>
          <a:bodyPr wrap="square" rtlCol="0">
            <a:spAutoFit/>
          </a:bodyPr>
          <a:lstStyle/>
          <a:p>
            <a:r>
              <a:rPr lang="fa-IR" dirty="0"/>
              <a:t>قدومه شیرازی</a:t>
            </a:r>
            <a:endParaRPr lang="en-US" dirty="0"/>
          </a:p>
        </p:txBody>
      </p:sp>
      <p:sp>
        <p:nvSpPr>
          <p:cNvPr id="7" name="TextBox 6">
            <a:extLst>
              <a:ext uri="{FF2B5EF4-FFF2-40B4-BE49-F238E27FC236}">
                <a16:creationId xmlns:a16="http://schemas.microsoft.com/office/drawing/2014/main" xmlns="" id="{E8687310-2243-4BB2-A354-B607019C4E9B}"/>
              </a:ext>
            </a:extLst>
          </p:cNvPr>
          <p:cNvSpPr txBox="1"/>
          <p:nvPr/>
        </p:nvSpPr>
        <p:spPr>
          <a:xfrm>
            <a:off x="5938904" y="3617955"/>
            <a:ext cx="1475084" cy="369332"/>
          </a:xfrm>
          <a:prstGeom prst="rect">
            <a:avLst/>
          </a:prstGeom>
          <a:noFill/>
        </p:spPr>
        <p:txBody>
          <a:bodyPr wrap="none" rtlCol="0">
            <a:spAutoFit/>
          </a:bodyPr>
          <a:lstStyle/>
          <a:p>
            <a:r>
              <a:rPr lang="fa-IR" dirty="0"/>
              <a:t>قدومه شهری</a:t>
            </a:r>
            <a:endParaRPr lang="en-US" dirty="0"/>
          </a:p>
        </p:txBody>
      </p:sp>
    </p:spTree>
    <p:extLst>
      <p:ext uri="{BB962C8B-B14F-4D97-AF65-F5344CB8AC3E}">
        <p14:creationId xmlns:p14="http://schemas.microsoft.com/office/powerpoint/2010/main" val="21061368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163CF2C-0C9D-479E-8A71-3A7B8625BE81}"/>
              </a:ext>
            </a:extLst>
          </p:cNvPr>
          <p:cNvSpPr>
            <a:spLocks noGrp="1"/>
          </p:cNvSpPr>
          <p:nvPr>
            <p:ph type="title"/>
          </p:nvPr>
        </p:nvSpPr>
        <p:spPr/>
        <p:txBody>
          <a:bodyPr/>
          <a:lstStyle/>
          <a:p>
            <a:pPr algn="r"/>
            <a:r>
              <a:rPr lang="fa-IR" dirty="0"/>
              <a:t>شربت برونکلد </a:t>
            </a:r>
            <a:endParaRPr lang="en-US" dirty="0"/>
          </a:p>
        </p:txBody>
      </p:sp>
      <p:sp>
        <p:nvSpPr>
          <p:cNvPr id="3" name="Content Placeholder 2">
            <a:extLst>
              <a:ext uri="{FF2B5EF4-FFF2-40B4-BE49-F238E27FC236}">
                <a16:creationId xmlns:a16="http://schemas.microsoft.com/office/drawing/2014/main" xmlns="" id="{EA53E80E-4C82-4736-AF29-BCE2A38332F9}"/>
              </a:ext>
            </a:extLst>
          </p:cNvPr>
          <p:cNvSpPr>
            <a:spLocks noGrp="1"/>
          </p:cNvSpPr>
          <p:nvPr>
            <p:ph idx="1"/>
          </p:nvPr>
        </p:nvSpPr>
        <p:spPr>
          <a:xfrm>
            <a:off x="677334" y="1618939"/>
            <a:ext cx="8596668" cy="4422424"/>
          </a:xfrm>
        </p:spPr>
        <p:txBody>
          <a:bodyPr>
            <a:normAutofit fontScale="92500" lnSpcReduction="10000"/>
          </a:bodyPr>
          <a:lstStyle/>
          <a:p>
            <a:pPr marL="0" indent="0" algn="r">
              <a:buNone/>
            </a:pPr>
            <a:endParaRPr lang="fa-IR" dirty="0"/>
          </a:p>
          <a:p>
            <a:pPr marL="0" indent="0" algn="r">
              <a:buNone/>
            </a:pPr>
            <a:r>
              <a:rPr lang="fa-IR" dirty="0"/>
              <a:t>ترکیبات: نعناع، منتول، زنجبیل، فلفل قرمز</a:t>
            </a:r>
          </a:p>
          <a:p>
            <a:pPr marL="0" indent="0" algn="r">
              <a:buNone/>
            </a:pPr>
            <a:r>
              <a:rPr lang="fa-IR" dirty="0"/>
              <a:t>مورد مصرف: کاهش علائم سرماخوردگی و آنفولانزا، </a:t>
            </a:r>
            <a:endParaRPr lang="en-US" dirty="0"/>
          </a:p>
          <a:p>
            <a:pPr marL="0" indent="0" algn="r">
              <a:buNone/>
            </a:pPr>
            <a:r>
              <a:rPr lang="fa-IR" dirty="0"/>
              <a:t>بهبود سردرد تب و لرز، درد های عضلانی، سرفه، گرفتگی صدا</a:t>
            </a:r>
          </a:p>
          <a:p>
            <a:pPr marL="0" indent="0" algn="r">
              <a:buNone/>
            </a:pPr>
            <a:r>
              <a:rPr lang="fa-IR" dirty="0"/>
              <a:t>به علت داشتن منتول باعث کاهش سوزش گلو </a:t>
            </a:r>
            <a:endParaRPr lang="en-US" dirty="0"/>
          </a:p>
          <a:p>
            <a:pPr marL="0" indent="0" algn="r">
              <a:buNone/>
            </a:pPr>
            <a:r>
              <a:rPr lang="fa-IR" dirty="0"/>
              <a:t>براساس سرفه های خشک مداوم می شود. </a:t>
            </a:r>
          </a:p>
          <a:p>
            <a:pPr marL="0" indent="0" algn="r">
              <a:buNone/>
            </a:pPr>
            <a:r>
              <a:rPr lang="fa-IR" dirty="0"/>
              <a:t>میزان مصرف:</a:t>
            </a:r>
          </a:p>
          <a:p>
            <a:pPr marL="0" indent="0" algn="r">
              <a:buNone/>
            </a:pPr>
            <a:r>
              <a:rPr lang="fa-IR" dirty="0"/>
              <a:t>کودکان 6 تا 12 سال </a:t>
            </a:r>
          </a:p>
          <a:p>
            <a:pPr marL="0" indent="0" algn="r">
              <a:buNone/>
            </a:pPr>
            <a:r>
              <a:rPr lang="fa-IR" dirty="0"/>
              <a:t>بزرگسالان و افراد بالای 12 سال:</a:t>
            </a:r>
          </a:p>
          <a:p>
            <a:pPr marL="0" indent="0" algn="r">
              <a:buNone/>
            </a:pPr>
            <a:r>
              <a:rPr lang="fa-IR" dirty="0"/>
              <a:t>هشدارها: حساسیت به اجزای تشکیل دهنده، ناراحتی معده، فشار خون بالا </a:t>
            </a:r>
          </a:p>
          <a:p>
            <a:pPr marL="0" indent="0" algn="r">
              <a:buNone/>
            </a:pPr>
            <a:r>
              <a:rPr lang="fa-IR" dirty="0"/>
              <a:t>منع مصرف: گودکان زیر 12 سال ومصرف کننده های استاتین</a:t>
            </a:r>
          </a:p>
          <a:p>
            <a:pPr marL="0" indent="0" algn="r">
              <a:buNone/>
            </a:pPr>
            <a:r>
              <a:rPr lang="fa-IR" dirty="0"/>
              <a:t>تداخلات دارویی: ایبوبروفن، استامینوفن، داروهای فشارخون و استاتین</a:t>
            </a:r>
          </a:p>
        </p:txBody>
      </p:sp>
      <p:pic>
        <p:nvPicPr>
          <p:cNvPr id="4" name="Picture 3">
            <a:extLst>
              <a:ext uri="{FF2B5EF4-FFF2-40B4-BE49-F238E27FC236}">
                <a16:creationId xmlns:a16="http://schemas.microsoft.com/office/drawing/2014/main" xmlns="" id="{DD7DE76C-817B-4E71-89BF-BF377435FE5C}"/>
              </a:ext>
            </a:extLst>
          </p:cNvPr>
          <p:cNvPicPr>
            <a:picLocks noChangeAspect="1"/>
          </p:cNvPicPr>
          <p:nvPr/>
        </p:nvPicPr>
        <p:blipFill>
          <a:blip r:embed="rId2"/>
          <a:stretch>
            <a:fillRect/>
          </a:stretch>
        </p:blipFill>
        <p:spPr>
          <a:xfrm>
            <a:off x="279543" y="831274"/>
            <a:ext cx="3339682" cy="3390476"/>
          </a:xfrm>
          <a:prstGeom prst="rect">
            <a:avLst/>
          </a:prstGeom>
        </p:spPr>
      </p:pic>
    </p:spTree>
    <p:extLst>
      <p:ext uri="{BB962C8B-B14F-4D97-AF65-F5344CB8AC3E}">
        <p14:creationId xmlns:p14="http://schemas.microsoft.com/office/powerpoint/2010/main" val="19057110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4478AE66-62F1-4201-A100-25E52E4B330A}"/>
              </a:ext>
            </a:extLst>
          </p:cNvPr>
          <p:cNvSpPr>
            <a:spLocks noGrp="1"/>
          </p:cNvSpPr>
          <p:nvPr>
            <p:ph idx="1"/>
          </p:nvPr>
        </p:nvSpPr>
        <p:spPr>
          <a:xfrm>
            <a:off x="1979192" y="1610621"/>
            <a:ext cx="4437107" cy="3220670"/>
          </a:xfrm>
        </p:spPr>
        <p:txBody>
          <a:bodyPr/>
          <a:lstStyle/>
          <a:p>
            <a:pPr marL="0" indent="0" algn="just">
              <a:buNone/>
            </a:pPr>
            <a:r>
              <a:rPr lang="fa-IR" sz="2400" dirty="0"/>
              <a:t>مهمترین نکته ای که باید توجه کنیم این است که گیاهان نیز دارو هستند و باید با آن ها مشابه سایر داروها رفتار کنیم و به نکات احتیاط مصرف و هشدار ها و عوارض جانبی شان توجه نمایيم</a:t>
            </a:r>
            <a:r>
              <a:rPr lang="fa-IR" dirty="0"/>
              <a:t>.</a:t>
            </a:r>
            <a:endParaRPr lang="en-US" dirty="0"/>
          </a:p>
          <a:p>
            <a:pPr marL="0" indent="0" algn="just">
              <a:buNone/>
            </a:pPr>
            <a:endParaRPr lang="en-US" dirty="0"/>
          </a:p>
        </p:txBody>
      </p:sp>
      <p:pic>
        <p:nvPicPr>
          <p:cNvPr id="4" name="Picture 3">
            <a:extLst>
              <a:ext uri="{FF2B5EF4-FFF2-40B4-BE49-F238E27FC236}">
                <a16:creationId xmlns:a16="http://schemas.microsoft.com/office/drawing/2014/main" xmlns="" id="{5279203A-7A51-431F-9D7F-C7568F98FFF1}"/>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581615" y="1818664"/>
            <a:ext cx="2753149" cy="2804583"/>
          </a:xfrm>
          <a:prstGeom prst="rect">
            <a:avLst/>
          </a:prstGeom>
          <a:noFill/>
          <a:ln>
            <a:noFill/>
          </a:ln>
        </p:spPr>
      </p:pic>
    </p:spTree>
    <p:extLst>
      <p:ext uri="{BB962C8B-B14F-4D97-AF65-F5344CB8AC3E}">
        <p14:creationId xmlns:p14="http://schemas.microsoft.com/office/powerpoint/2010/main" val="16550021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98C6B2D-B42C-44B6-B489-EDF6CC389B5E}"/>
              </a:ext>
            </a:extLst>
          </p:cNvPr>
          <p:cNvSpPr>
            <a:spLocks noGrp="1"/>
          </p:cNvSpPr>
          <p:nvPr>
            <p:ph type="title"/>
          </p:nvPr>
        </p:nvSpPr>
        <p:spPr/>
        <p:txBody>
          <a:bodyPr/>
          <a:lstStyle/>
          <a:p>
            <a:pPr algn="r"/>
            <a:r>
              <a:rPr lang="fa-IR" dirty="0"/>
              <a:t>پلارژین</a:t>
            </a:r>
            <a:endParaRPr lang="en-US" dirty="0"/>
          </a:p>
        </p:txBody>
      </p:sp>
      <p:sp>
        <p:nvSpPr>
          <p:cNvPr id="3" name="Content Placeholder 2">
            <a:extLst>
              <a:ext uri="{FF2B5EF4-FFF2-40B4-BE49-F238E27FC236}">
                <a16:creationId xmlns:a16="http://schemas.microsoft.com/office/drawing/2014/main" xmlns="" id="{5425D9FB-4D67-4D08-BD0E-C9EBCE4F846C}"/>
              </a:ext>
            </a:extLst>
          </p:cNvPr>
          <p:cNvSpPr>
            <a:spLocks noGrp="1"/>
          </p:cNvSpPr>
          <p:nvPr>
            <p:ph idx="1"/>
          </p:nvPr>
        </p:nvSpPr>
        <p:spPr>
          <a:xfrm>
            <a:off x="1467748" y="1930400"/>
            <a:ext cx="8596668" cy="4422424"/>
          </a:xfrm>
        </p:spPr>
        <p:txBody>
          <a:bodyPr>
            <a:normAutofit/>
          </a:bodyPr>
          <a:lstStyle/>
          <a:p>
            <a:pPr marL="0" indent="0" algn="r">
              <a:buNone/>
            </a:pPr>
            <a:r>
              <a:rPr lang="fa-IR" dirty="0"/>
              <a:t>ترکیبات: عصاره خشک ریشه پلارگونیوم سیدووایدس</a:t>
            </a:r>
          </a:p>
          <a:p>
            <a:pPr marL="0" indent="0" algn="r">
              <a:buNone/>
            </a:pPr>
            <a:r>
              <a:rPr lang="fa-IR" dirty="0"/>
              <a:t>مورد مصرف:تقویت سیستم ایمنی، </a:t>
            </a:r>
            <a:endParaRPr lang="en-US" dirty="0"/>
          </a:p>
          <a:p>
            <a:pPr marL="0" indent="0" algn="r">
              <a:buNone/>
            </a:pPr>
            <a:r>
              <a:rPr lang="fa-IR" dirty="0"/>
              <a:t>درمان سرفه و علائم سرماخوردگی </a:t>
            </a:r>
            <a:endParaRPr lang="en-US" dirty="0"/>
          </a:p>
          <a:p>
            <a:pPr marL="0" indent="0" algn="r">
              <a:buNone/>
            </a:pPr>
            <a:r>
              <a:rPr lang="fa-IR" dirty="0"/>
              <a:t>(گلودرد، سرفه و آبریزش بینی)</a:t>
            </a:r>
          </a:p>
          <a:p>
            <a:pPr marL="0" indent="0" algn="r">
              <a:buNone/>
            </a:pPr>
            <a:r>
              <a:rPr lang="fa-IR" dirty="0">
                <a:solidFill>
                  <a:srgbClr val="FF0000"/>
                </a:solidFill>
              </a:rPr>
              <a:t>میزان مصرف: </a:t>
            </a:r>
          </a:p>
          <a:p>
            <a:pPr marL="0" indent="0" algn="r">
              <a:buNone/>
            </a:pPr>
            <a:r>
              <a:rPr lang="fa-IR" dirty="0"/>
              <a:t>شربت پلارژین کودکان حاوی عسل نیز می باشد. </a:t>
            </a:r>
          </a:p>
          <a:p>
            <a:pPr marL="0" indent="0" algn="r">
              <a:buNone/>
            </a:pPr>
            <a:r>
              <a:rPr lang="fa-IR" dirty="0"/>
              <a:t>دوره درمان نباید بیشتر از دو هفته باشد. برای جلوگیری از عود مجدد علائیم بیماری این دارو را تا چند روز بعد احساس بهبودی نسبی مصرف کنید. </a:t>
            </a:r>
          </a:p>
          <a:p>
            <a:pPr marL="0" indent="0" algn="r">
              <a:buNone/>
            </a:pPr>
            <a:r>
              <a:rPr lang="fa-IR" dirty="0"/>
              <a:t>هشدار ها:</a:t>
            </a:r>
          </a:p>
          <a:p>
            <a:pPr marL="0" indent="0" algn="r">
              <a:buNone/>
            </a:pPr>
            <a:r>
              <a:rPr lang="fa-IR" dirty="0"/>
              <a:t>منع مصرف: افراد مصرف کننده ترکیبات ضد انعقاد خون و با سابقه خون‌ریزی</a:t>
            </a:r>
          </a:p>
          <a:p>
            <a:pPr marL="0" indent="0" algn="r">
              <a:buNone/>
            </a:pPr>
            <a:r>
              <a:rPr lang="fa-IR" dirty="0"/>
              <a:t>تداخلات دارویی: داروهای ضد انعقاد و داروهای سرکوب کننده سیستم ایمنی</a:t>
            </a:r>
            <a:endParaRPr lang="en-US" dirty="0"/>
          </a:p>
        </p:txBody>
      </p:sp>
      <p:pic>
        <p:nvPicPr>
          <p:cNvPr id="4" name="Picture 3">
            <a:extLst>
              <a:ext uri="{FF2B5EF4-FFF2-40B4-BE49-F238E27FC236}">
                <a16:creationId xmlns:a16="http://schemas.microsoft.com/office/drawing/2014/main" xmlns="" id="{319DF69A-957B-460E-8009-B216E14D4502}"/>
              </a:ext>
            </a:extLst>
          </p:cNvPr>
          <p:cNvPicPr>
            <a:picLocks noChangeAspect="1"/>
          </p:cNvPicPr>
          <p:nvPr/>
        </p:nvPicPr>
        <p:blipFill>
          <a:blip r:embed="rId2"/>
          <a:stretch>
            <a:fillRect/>
          </a:stretch>
        </p:blipFill>
        <p:spPr>
          <a:xfrm>
            <a:off x="-113080" y="0"/>
            <a:ext cx="4673308" cy="4841499"/>
          </a:xfrm>
          <a:prstGeom prst="rect">
            <a:avLst/>
          </a:prstGeom>
        </p:spPr>
      </p:pic>
    </p:spTree>
    <p:extLst>
      <p:ext uri="{BB962C8B-B14F-4D97-AF65-F5344CB8AC3E}">
        <p14:creationId xmlns:p14="http://schemas.microsoft.com/office/powerpoint/2010/main" val="22647559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BA76B4B-8BB8-4EFE-9BB8-06B9DE4D8FAD}"/>
              </a:ext>
            </a:extLst>
          </p:cNvPr>
          <p:cNvSpPr>
            <a:spLocks noGrp="1"/>
          </p:cNvSpPr>
          <p:nvPr>
            <p:ph type="title"/>
          </p:nvPr>
        </p:nvSpPr>
        <p:spPr>
          <a:xfrm>
            <a:off x="677334" y="203703"/>
            <a:ext cx="8596668" cy="1320800"/>
          </a:xfrm>
        </p:spPr>
        <p:txBody>
          <a:bodyPr/>
          <a:lstStyle/>
          <a:p>
            <a:pPr algn="r"/>
            <a:r>
              <a:rPr lang="fa-IR" dirty="0"/>
              <a:t>شربت برونشی پرت</a:t>
            </a:r>
            <a:endParaRPr lang="en-US" dirty="0"/>
          </a:p>
        </p:txBody>
      </p:sp>
      <p:sp>
        <p:nvSpPr>
          <p:cNvPr id="3" name="Content Placeholder 2">
            <a:extLst>
              <a:ext uri="{FF2B5EF4-FFF2-40B4-BE49-F238E27FC236}">
                <a16:creationId xmlns:a16="http://schemas.microsoft.com/office/drawing/2014/main" xmlns="" id="{EFA59181-6FB9-4988-B52F-9FE2F023A11B}"/>
              </a:ext>
            </a:extLst>
          </p:cNvPr>
          <p:cNvSpPr>
            <a:spLocks noGrp="1"/>
          </p:cNvSpPr>
          <p:nvPr>
            <p:ph idx="1"/>
          </p:nvPr>
        </p:nvSpPr>
        <p:spPr>
          <a:xfrm>
            <a:off x="677334" y="914400"/>
            <a:ext cx="8596668" cy="5126963"/>
          </a:xfrm>
        </p:spPr>
        <p:txBody>
          <a:bodyPr>
            <a:normAutofit fontScale="77500" lnSpcReduction="20000"/>
          </a:bodyPr>
          <a:lstStyle/>
          <a:p>
            <a:pPr marL="0" indent="0" algn="r">
              <a:buNone/>
            </a:pPr>
            <a:r>
              <a:rPr lang="fa-IR" dirty="0"/>
              <a:t>ترکیبات: حاوی عصاره مایع گیاه آویشن و پیچک</a:t>
            </a:r>
          </a:p>
          <a:p>
            <a:pPr marL="0" indent="0" algn="r">
              <a:buNone/>
            </a:pPr>
            <a:r>
              <a:rPr lang="fa-IR" dirty="0"/>
              <a:t>مورد مصرف: خلط آور و رقیق کننده مخاط، </a:t>
            </a:r>
            <a:endParaRPr lang="en-US" dirty="0"/>
          </a:p>
          <a:p>
            <a:pPr marL="0" indent="0" algn="r">
              <a:buNone/>
            </a:pPr>
            <a:r>
              <a:rPr lang="fa-IR" dirty="0"/>
              <a:t>درمان برونشیت حاد و علائم سرماخوردگی، </a:t>
            </a:r>
            <a:endParaRPr lang="en-US" dirty="0"/>
          </a:p>
          <a:p>
            <a:pPr marL="0" indent="0" algn="r">
              <a:buNone/>
            </a:pPr>
            <a:r>
              <a:rPr lang="fa-IR" dirty="0"/>
              <a:t>تسکین سرفه ناشی ازسرماخوردگی، </a:t>
            </a:r>
            <a:endParaRPr lang="en-US" dirty="0"/>
          </a:p>
          <a:p>
            <a:pPr marL="0" indent="0" algn="r">
              <a:buNone/>
            </a:pPr>
            <a:r>
              <a:rPr lang="fa-IR" dirty="0"/>
              <a:t>درمان اسپاسم و التهاب ناشی از مجاری تنفسی</a:t>
            </a:r>
          </a:p>
          <a:p>
            <a:pPr marL="0" indent="0" algn="r">
              <a:buNone/>
            </a:pPr>
            <a:r>
              <a:rPr lang="fa-IR" dirty="0"/>
              <a:t>قابل استفاده در کودکان یک سال به بالا، بزرگسالان و نوجوانان است. </a:t>
            </a:r>
          </a:p>
          <a:p>
            <a:pPr marL="0" indent="0" algn="r">
              <a:buNone/>
            </a:pPr>
            <a:r>
              <a:rPr lang="fa-IR" dirty="0"/>
              <a:t>تداخلات و وارد احتیاط مصرف:</a:t>
            </a:r>
          </a:p>
          <a:p>
            <a:pPr marL="0" indent="0" algn="r">
              <a:buNone/>
            </a:pPr>
            <a:r>
              <a:rPr lang="fa-IR" dirty="0"/>
              <a:t> حاوی قند مالتیتول است که برای افراد دیابتی قابل تحمل نباشد. </a:t>
            </a:r>
          </a:p>
          <a:p>
            <a:pPr marL="0" indent="0" algn="r">
              <a:buNone/>
            </a:pPr>
            <a:r>
              <a:rPr lang="fa-IR" dirty="0"/>
              <a:t>در صورت حساسیت به مواد موثره دارویی، پیچک،</a:t>
            </a:r>
            <a:endParaRPr lang="en-US" dirty="0"/>
          </a:p>
          <a:p>
            <a:pPr marL="0" indent="0" algn="r">
              <a:buNone/>
            </a:pPr>
            <a:r>
              <a:rPr lang="fa-IR" dirty="0"/>
              <a:t> گیاهان تیره آرالیا، آویشن سایر گیاهان تیره لابیانسه (نعناعیان)، توس، درمنه، کرفس و </a:t>
            </a:r>
            <a:endParaRPr lang="en-US" dirty="0"/>
          </a:p>
          <a:p>
            <a:pPr marL="0" indent="0" algn="r">
              <a:buNone/>
            </a:pPr>
            <a:r>
              <a:rPr lang="fa-IR" dirty="0"/>
              <a:t>یا مواد جانبی، از مصرف دارو خودداری نمایید.</a:t>
            </a:r>
          </a:p>
          <a:p>
            <a:pPr marL="0" indent="0" algn="r">
              <a:buNone/>
            </a:pPr>
            <a:r>
              <a:rPr lang="fa-IR" dirty="0"/>
              <a:t>احتیاط مصرف: به بیماری کبدی یا صرع</a:t>
            </a:r>
          </a:p>
          <a:p>
            <a:pPr marL="0" indent="0" algn="r">
              <a:buNone/>
            </a:pPr>
            <a:r>
              <a:rPr lang="fa-IR" dirty="0"/>
              <a:t>در صورت ادامه بیماری بیشتر از یک هفته و ادامه تنگی نفس و سرفه و جود تب یا </a:t>
            </a:r>
          </a:p>
          <a:p>
            <a:pPr marL="0" indent="0" algn="r">
              <a:buNone/>
            </a:pPr>
            <a:r>
              <a:rPr lang="fa-IR" dirty="0"/>
              <a:t>خلط خونی در اسرع وقت به پزشک مراجعه کنید. </a:t>
            </a:r>
          </a:p>
          <a:p>
            <a:pPr marL="0" indent="0" algn="r">
              <a:buNone/>
            </a:pPr>
            <a:r>
              <a:rPr lang="fa-IR" dirty="0"/>
              <a:t> عوارض جانبی: مشکلات گوارشی، کرامپ، تهوع و استفراغ (1 تا 10 مورد از هر 1000 نفر)</a:t>
            </a:r>
          </a:p>
          <a:p>
            <a:pPr marL="0" indent="0" algn="r">
              <a:buNone/>
            </a:pPr>
            <a:r>
              <a:rPr lang="fa-IR" dirty="0"/>
              <a:t>دارو تا 6 ماه بعد باز کردن درب بطری قابل استفاده می باشد.   </a:t>
            </a:r>
          </a:p>
          <a:p>
            <a:pPr marL="0" indent="0" algn="r">
              <a:buNone/>
            </a:pPr>
            <a:r>
              <a:rPr lang="fa-IR" dirty="0"/>
              <a:t>درنده پروانه و تولید کننده شرکت بیونوریکا آلمان ، وارد کننده و دارنده پروانه بسته بندی بیونوریکا پارس درمان نیکان</a:t>
            </a:r>
          </a:p>
          <a:p>
            <a:pPr marL="0" indent="0" algn="r">
              <a:buNone/>
            </a:pPr>
            <a:endParaRPr lang="fa-IR" dirty="0"/>
          </a:p>
        </p:txBody>
      </p:sp>
      <p:pic>
        <p:nvPicPr>
          <p:cNvPr id="4" name="Picture 3">
            <a:extLst>
              <a:ext uri="{FF2B5EF4-FFF2-40B4-BE49-F238E27FC236}">
                <a16:creationId xmlns:a16="http://schemas.microsoft.com/office/drawing/2014/main" xmlns="" id="{BF3CF4A3-D806-4060-B2CC-52429260CDEF}"/>
              </a:ext>
            </a:extLst>
          </p:cNvPr>
          <p:cNvPicPr>
            <a:picLocks noChangeAspect="1"/>
          </p:cNvPicPr>
          <p:nvPr/>
        </p:nvPicPr>
        <p:blipFill>
          <a:blip r:embed="rId2"/>
          <a:stretch>
            <a:fillRect/>
          </a:stretch>
        </p:blipFill>
        <p:spPr>
          <a:xfrm>
            <a:off x="199219" y="1471533"/>
            <a:ext cx="3238500" cy="3962400"/>
          </a:xfrm>
          <a:prstGeom prst="rect">
            <a:avLst/>
          </a:prstGeom>
        </p:spPr>
      </p:pic>
    </p:spTree>
    <p:extLst>
      <p:ext uri="{BB962C8B-B14F-4D97-AF65-F5344CB8AC3E}">
        <p14:creationId xmlns:p14="http://schemas.microsoft.com/office/powerpoint/2010/main" val="25851231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30FE87A-596E-4837-A6A1-04BFB2BC6EAB}"/>
              </a:ext>
            </a:extLst>
          </p:cNvPr>
          <p:cNvSpPr>
            <a:spLocks noGrp="1"/>
          </p:cNvSpPr>
          <p:nvPr>
            <p:ph type="title"/>
          </p:nvPr>
        </p:nvSpPr>
        <p:spPr/>
        <p:txBody>
          <a:bodyPr/>
          <a:lstStyle/>
          <a:p>
            <a:pPr algn="r"/>
            <a:r>
              <a:rPr lang="fa-IR" dirty="0"/>
              <a:t>سینوپرت</a:t>
            </a:r>
            <a:endParaRPr lang="en-US" dirty="0"/>
          </a:p>
        </p:txBody>
      </p:sp>
      <p:sp>
        <p:nvSpPr>
          <p:cNvPr id="3" name="Content Placeholder 2">
            <a:extLst>
              <a:ext uri="{FF2B5EF4-FFF2-40B4-BE49-F238E27FC236}">
                <a16:creationId xmlns:a16="http://schemas.microsoft.com/office/drawing/2014/main" xmlns="" id="{ED05E2C6-44CE-45C6-BCEA-E0A34804B900}"/>
              </a:ext>
            </a:extLst>
          </p:cNvPr>
          <p:cNvSpPr>
            <a:spLocks noGrp="1"/>
          </p:cNvSpPr>
          <p:nvPr>
            <p:ph idx="1"/>
          </p:nvPr>
        </p:nvSpPr>
        <p:spPr>
          <a:xfrm>
            <a:off x="677334" y="1409075"/>
            <a:ext cx="8596668" cy="4632287"/>
          </a:xfrm>
        </p:spPr>
        <p:txBody>
          <a:bodyPr>
            <a:normAutofit/>
          </a:bodyPr>
          <a:lstStyle/>
          <a:p>
            <a:pPr marL="0" indent="0" algn="r">
              <a:buNone/>
            </a:pPr>
            <a:r>
              <a:rPr lang="fa-IR" dirty="0"/>
              <a:t>شربت سینوپرت دارویی گیاهی است که برای برطرف کنندگی درد و رفع التهابات سینوس های پارانازل استفاده می شود.</a:t>
            </a:r>
            <a:br>
              <a:rPr lang="fa-IR" dirty="0"/>
            </a:br>
            <a:r>
              <a:rPr lang="fa-IR" dirty="0"/>
              <a:t>برطرف کننده علائم رینوسینوزیت حاد مانند رفع گرفتگی مجاری بینی و نرم کننده ترشحات بینی.</a:t>
            </a:r>
          </a:p>
          <a:p>
            <a:pPr marL="0" indent="0" algn="r">
              <a:buNone/>
            </a:pPr>
            <a:r>
              <a:rPr lang="fa-IR" dirty="0"/>
              <a:t>ترکیبات: شربت حاوی ریشه ژنتیان، گیاه شاه پسند، گیاه ترشک، گل های آقطی سیاه و گل های پرایم رز (پامچال) همراه کالیکس </a:t>
            </a:r>
          </a:p>
          <a:p>
            <a:pPr marL="0" indent="0" algn="r">
              <a:buNone/>
            </a:pPr>
            <a:r>
              <a:rPr lang="fa-IR" dirty="0"/>
              <a:t>در صورت باقی ماندن علائم بیماری بیش از 7 تا 14 روز، بدتر شدن علائم و یا بازگشت دوره ای بیماری و یا در صورت وجود تب بالا یا دائم، سردرد شدید، تورم صورت و یا مشکلاتی با علل غیر مشخص، به پزشک مراجعه نمایید.</a:t>
            </a:r>
          </a:p>
          <a:p>
            <a:pPr marL="0" indent="0" algn="r">
              <a:buNone/>
            </a:pPr>
            <a:r>
              <a:rPr lang="fa-IR" dirty="0"/>
              <a:t>حاوی مانیتول است در صورتی که عدم تحمل به قند داشته باشید</a:t>
            </a:r>
            <a:endParaRPr lang="en-US" dirty="0"/>
          </a:p>
          <a:p>
            <a:pPr marL="0" indent="0" algn="r">
              <a:buNone/>
            </a:pPr>
            <a:r>
              <a:rPr lang="fa-IR" dirty="0"/>
              <a:t> بهتر است مصرف نگردد</a:t>
            </a:r>
            <a:r>
              <a:rPr lang="en-US" dirty="0"/>
              <a:t>.</a:t>
            </a:r>
          </a:p>
          <a:p>
            <a:pPr marL="0" indent="0" algn="r">
              <a:buNone/>
            </a:pPr>
            <a:r>
              <a:rPr lang="fa-IR" dirty="0"/>
              <a:t> همچنین مانیتول باعث اثرات ملینی خفیف می شود. </a:t>
            </a:r>
          </a:p>
          <a:p>
            <a:pPr marL="0" indent="0" algn="r">
              <a:buNone/>
            </a:pPr>
            <a:endParaRPr lang="en-US" dirty="0"/>
          </a:p>
        </p:txBody>
      </p:sp>
      <p:pic>
        <p:nvPicPr>
          <p:cNvPr id="4" name="Picture 3">
            <a:extLst>
              <a:ext uri="{FF2B5EF4-FFF2-40B4-BE49-F238E27FC236}">
                <a16:creationId xmlns:a16="http://schemas.microsoft.com/office/drawing/2014/main" xmlns="" id="{0781122E-0795-4600-AAEA-4E31E5523DE1}"/>
              </a:ext>
            </a:extLst>
          </p:cNvPr>
          <p:cNvPicPr>
            <a:picLocks noChangeAspect="1"/>
          </p:cNvPicPr>
          <p:nvPr/>
        </p:nvPicPr>
        <p:blipFill>
          <a:blip r:embed="rId2"/>
          <a:stretch>
            <a:fillRect/>
          </a:stretch>
        </p:blipFill>
        <p:spPr>
          <a:xfrm>
            <a:off x="677334" y="3905249"/>
            <a:ext cx="2386656" cy="2935587"/>
          </a:xfrm>
          <a:prstGeom prst="rect">
            <a:avLst/>
          </a:prstGeom>
        </p:spPr>
      </p:pic>
    </p:spTree>
    <p:extLst>
      <p:ext uri="{BB962C8B-B14F-4D97-AF65-F5344CB8AC3E}">
        <p14:creationId xmlns:p14="http://schemas.microsoft.com/office/powerpoint/2010/main" val="23534544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504FE91-DED4-4A4B-B464-9EB61ECA7753}"/>
              </a:ext>
            </a:extLst>
          </p:cNvPr>
          <p:cNvSpPr>
            <a:spLocks noGrp="1"/>
          </p:cNvSpPr>
          <p:nvPr>
            <p:ph type="title"/>
          </p:nvPr>
        </p:nvSpPr>
        <p:spPr>
          <a:xfrm>
            <a:off x="-1042978" y="1246436"/>
            <a:ext cx="8596668" cy="1320800"/>
          </a:xfrm>
        </p:spPr>
        <p:txBody>
          <a:bodyPr/>
          <a:lstStyle/>
          <a:p>
            <a:pPr algn="r"/>
            <a:r>
              <a:rPr lang="fa-IR" dirty="0"/>
              <a:t>آلتادین </a:t>
            </a:r>
            <a:endParaRPr lang="en-US" dirty="0"/>
          </a:p>
        </p:txBody>
      </p:sp>
      <p:sp>
        <p:nvSpPr>
          <p:cNvPr id="3" name="Content Placeholder 2">
            <a:extLst>
              <a:ext uri="{FF2B5EF4-FFF2-40B4-BE49-F238E27FC236}">
                <a16:creationId xmlns:a16="http://schemas.microsoft.com/office/drawing/2014/main" xmlns="" id="{1EA4980A-852A-4CCE-9974-8E9971131B8A}"/>
              </a:ext>
            </a:extLst>
          </p:cNvPr>
          <p:cNvSpPr>
            <a:spLocks noGrp="1"/>
          </p:cNvSpPr>
          <p:nvPr>
            <p:ph idx="1"/>
          </p:nvPr>
        </p:nvSpPr>
        <p:spPr>
          <a:xfrm>
            <a:off x="365296" y="3429000"/>
            <a:ext cx="8596668" cy="3880773"/>
          </a:xfrm>
        </p:spPr>
        <p:txBody>
          <a:bodyPr/>
          <a:lstStyle/>
          <a:p>
            <a:pPr marL="0" indent="0" algn="r">
              <a:buNone/>
            </a:pPr>
            <a:r>
              <a:rPr lang="fa-IR" dirty="0"/>
              <a:t>اجزا: برگ و گل گیاه ختمی (خلط آور و نرم کننده مجاری تنفسی)، عصاره تام شیرین</a:t>
            </a:r>
          </a:p>
          <a:p>
            <a:pPr marL="0" indent="0" algn="r">
              <a:buNone/>
            </a:pPr>
            <a:r>
              <a:rPr lang="fa-IR" dirty="0"/>
              <a:t>مورد مصرف التهابات، تحریکات، خشکی مخاط و گلو، برونشیت، سرفه های تحریکی ناشی از ترشحات دستگاه تنفسی خوراکی، گلودرد های غیر عفونی، رفع گرفتگی صدا</a:t>
            </a:r>
          </a:p>
          <a:p>
            <a:pPr marL="0" indent="0" algn="r">
              <a:buNone/>
            </a:pPr>
            <a:r>
              <a:rPr lang="fa-IR" dirty="0"/>
              <a:t>میزان مصرف: بزرگسالان در صورت نیاز با مصرف یک الی دوساعت یک قرص مکیده شود. با کاهش التهابات گلو و کاهش سرفه فواصل مصرف طولانی‌تر شود. </a:t>
            </a:r>
          </a:p>
          <a:p>
            <a:pPr marL="0" indent="0" algn="r">
              <a:buNone/>
            </a:pPr>
            <a:r>
              <a:rPr lang="fa-IR" dirty="0"/>
              <a:t>بیان(خلط آور و ضد التهاب)، اسانس نعناع فلفلی (دارای اثرات ضد میکروبی و طمع و بوی بهتر قرص)</a:t>
            </a:r>
          </a:p>
          <a:p>
            <a:pPr marL="0" indent="0" algn="r">
              <a:buNone/>
            </a:pPr>
            <a:endParaRPr lang="en-US" dirty="0"/>
          </a:p>
        </p:txBody>
      </p:sp>
      <p:pic>
        <p:nvPicPr>
          <p:cNvPr id="4" name="Picture 3">
            <a:extLst>
              <a:ext uri="{FF2B5EF4-FFF2-40B4-BE49-F238E27FC236}">
                <a16:creationId xmlns:a16="http://schemas.microsoft.com/office/drawing/2014/main" xmlns="" id="{1C1E6171-ED6F-4634-B2F9-5A3E8152F07D}"/>
              </a:ext>
            </a:extLst>
          </p:cNvPr>
          <p:cNvPicPr>
            <a:picLocks noChangeAspect="1"/>
          </p:cNvPicPr>
          <p:nvPr/>
        </p:nvPicPr>
        <p:blipFill>
          <a:blip r:embed="rId2"/>
          <a:stretch>
            <a:fillRect/>
          </a:stretch>
        </p:blipFill>
        <p:spPr>
          <a:xfrm rot="5400000">
            <a:off x="611887" y="-246590"/>
            <a:ext cx="3512047" cy="4005228"/>
          </a:xfrm>
          <a:prstGeom prst="rect">
            <a:avLst/>
          </a:prstGeom>
        </p:spPr>
      </p:pic>
    </p:spTree>
    <p:extLst>
      <p:ext uri="{BB962C8B-B14F-4D97-AF65-F5344CB8AC3E}">
        <p14:creationId xmlns:p14="http://schemas.microsoft.com/office/powerpoint/2010/main" val="31610219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984E8B5-9EB4-4E42-ABD3-68640B9A6C4A}"/>
              </a:ext>
            </a:extLst>
          </p:cNvPr>
          <p:cNvSpPr>
            <a:spLocks noGrp="1"/>
          </p:cNvSpPr>
          <p:nvPr>
            <p:ph type="title"/>
          </p:nvPr>
        </p:nvSpPr>
        <p:spPr>
          <a:xfrm>
            <a:off x="-841500" y="724695"/>
            <a:ext cx="8596668" cy="1320800"/>
          </a:xfrm>
        </p:spPr>
        <p:txBody>
          <a:bodyPr/>
          <a:lstStyle/>
          <a:p>
            <a:pPr algn="r"/>
            <a:r>
              <a:rPr lang="fa-IR" dirty="0"/>
              <a:t>روتارین</a:t>
            </a:r>
            <a:endParaRPr lang="en-US" dirty="0"/>
          </a:p>
        </p:txBody>
      </p:sp>
      <p:sp>
        <p:nvSpPr>
          <p:cNvPr id="3" name="Content Placeholder 2">
            <a:extLst>
              <a:ext uri="{FF2B5EF4-FFF2-40B4-BE49-F238E27FC236}">
                <a16:creationId xmlns:a16="http://schemas.microsoft.com/office/drawing/2014/main" xmlns="" id="{5F8C3216-E503-4553-9282-0970F2D64464}"/>
              </a:ext>
            </a:extLst>
          </p:cNvPr>
          <p:cNvSpPr>
            <a:spLocks noGrp="1"/>
          </p:cNvSpPr>
          <p:nvPr>
            <p:ph idx="1"/>
          </p:nvPr>
        </p:nvSpPr>
        <p:spPr/>
        <p:txBody>
          <a:bodyPr>
            <a:normAutofit lnSpcReduction="10000"/>
          </a:bodyPr>
          <a:lstStyle/>
          <a:p>
            <a:pPr marL="0" indent="0" algn="r">
              <a:buNone/>
            </a:pPr>
            <a:r>
              <a:rPr lang="fa-IR" dirty="0"/>
              <a:t>مورد مصرف: تسکین سرفه و تسکین گلودرد</a:t>
            </a:r>
          </a:p>
          <a:p>
            <a:pPr marL="0" indent="0" algn="r">
              <a:buNone/>
            </a:pPr>
            <a:r>
              <a:rPr lang="fa-IR" dirty="0"/>
              <a:t>میزان مصرف: روزی دو تا سه بار </a:t>
            </a:r>
            <a:endParaRPr lang="en-US" dirty="0"/>
          </a:p>
          <a:p>
            <a:pPr marL="0" indent="0" algn="r">
              <a:buNone/>
            </a:pPr>
            <a:r>
              <a:rPr lang="fa-IR" dirty="0"/>
              <a:t>محتویات یک ساشه را در یک لیوان آب جوش ریخته و </a:t>
            </a:r>
            <a:endParaRPr lang="en-US" dirty="0"/>
          </a:p>
          <a:p>
            <a:pPr marL="0" indent="0" algn="r">
              <a:buNone/>
            </a:pPr>
            <a:r>
              <a:rPr lang="fa-IR" dirty="0"/>
              <a:t>بعد ده دقیقه جرعه جرعه بنوشید. </a:t>
            </a:r>
          </a:p>
          <a:p>
            <a:pPr marL="0" indent="0" algn="r">
              <a:buNone/>
            </a:pPr>
            <a:r>
              <a:rPr lang="fa-IR" dirty="0"/>
              <a:t>اجزای تشکیل دهنده: دانه به و سرشاخه های هوایی گیاه مرزنجوش</a:t>
            </a:r>
          </a:p>
          <a:p>
            <a:pPr marL="0" indent="0" algn="r">
              <a:buNone/>
            </a:pPr>
            <a:r>
              <a:rPr lang="fa-IR" dirty="0"/>
              <a:t>روتارین به علت ترکیبات موسیلاژی ممکن است باعث کاهش جذب برخی داروها شود. بنابراین فاصله یک ساعته آن را با سایر داروها رعایت کنید. </a:t>
            </a:r>
          </a:p>
          <a:p>
            <a:pPr marL="0" indent="0" algn="r">
              <a:buNone/>
            </a:pPr>
            <a:r>
              <a:rPr lang="fa-IR" dirty="0"/>
              <a:t>در بارداری یا شیردهی مطالعات کافی صورت نگرفته است. </a:t>
            </a:r>
          </a:p>
          <a:p>
            <a:pPr marL="0" indent="0" algn="r">
              <a:buNone/>
            </a:pPr>
            <a:r>
              <a:rPr lang="fa-IR" dirty="0"/>
              <a:t>گیاه مرزنجوش ریسک خون ریزی را افزایش می دهد دو هفته قطع عمل جراحی قطع کنید. این دارو ممکن است ماندگاری لیتیم را در بدن افزایش دهد. در صورت مصرف همراه لیتیم به پزشک اطلاع دهید</a:t>
            </a:r>
          </a:p>
          <a:p>
            <a:pPr marL="0" indent="0" algn="r">
              <a:buNone/>
            </a:pPr>
            <a:endParaRPr lang="en-US" dirty="0"/>
          </a:p>
        </p:txBody>
      </p:sp>
      <p:pic>
        <p:nvPicPr>
          <p:cNvPr id="4" name="Picture 3">
            <a:extLst>
              <a:ext uri="{FF2B5EF4-FFF2-40B4-BE49-F238E27FC236}">
                <a16:creationId xmlns:a16="http://schemas.microsoft.com/office/drawing/2014/main" xmlns="" id="{911A84CC-02DD-428D-987E-086F15DE6D0E}"/>
              </a:ext>
            </a:extLst>
          </p:cNvPr>
          <p:cNvPicPr>
            <a:picLocks noChangeAspect="1"/>
          </p:cNvPicPr>
          <p:nvPr/>
        </p:nvPicPr>
        <p:blipFill>
          <a:blip r:embed="rId2"/>
          <a:stretch>
            <a:fillRect/>
          </a:stretch>
        </p:blipFill>
        <p:spPr>
          <a:xfrm>
            <a:off x="188814" y="609600"/>
            <a:ext cx="2298413" cy="3314286"/>
          </a:xfrm>
          <a:prstGeom prst="rect">
            <a:avLst/>
          </a:prstGeom>
        </p:spPr>
      </p:pic>
    </p:spTree>
    <p:extLst>
      <p:ext uri="{BB962C8B-B14F-4D97-AF65-F5344CB8AC3E}">
        <p14:creationId xmlns:p14="http://schemas.microsoft.com/office/powerpoint/2010/main" val="22561374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81D2CB3C-A1A0-4EDE-99B8-823675869527}"/>
              </a:ext>
            </a:extLst>
          </p:cNvPr>
          <p:cNvPicPr>
            <a:picLocks noChangeAspect="1"/>
          </p:cNvPicPr>
          <p:nvPr/>
        </p:nvPicPr>
        <p:blipFill>
          <a:blip r:embed="rId2"/>
          <a:stretch>
            <a:fillRect/>
          </a:stretch>
        </p:blipFill>
        <p:spPr>
          <a:xfrm>
            <a:off x="0" y="1654873"/>
            <a:ext cx="3346988" cy="3635521"/>
          </a:xfrm>
          <a:prstGeom prst="rect">
            <a:avLst/>
          </a:prstGeom>
        </p:spPr>
      </p:pic>
      <p:sp>
        <p:nvSpPr>
          <p:cNvPr id="2" name="Title 1">
            <a:extLst>
              <a:ext uri="{FF2B5EF4-FFF2-40B4-BE49-F238E27FC236}">
                <a16:creationId xmlns:a16="http://schemas.microsoft.com/office/drawing/2014/main" xmlns="" id="{ACF9ABF6-5BB5-4E07-A3A9-40CA3862AF2D}"/>
              </a:ext>
            </a:extLst>
          </p:cNvPr>
          <p:cNvSpPr>
            <a:spLocks noGrp="1"/>
          </p:cNvSpPr>
          <p:nvPr>
            <p:ph type="title"/>
          </p:nvPr>
        </p:nvSpPr>
        <p:spPr>
          <a:xfrm>
            <a:off x="6013343" y="576880"/>
            <a:ext cx="1974300" cy="802469"/>
          </a:xfrm>
        </p:spPr>
        <p:txBody>
          <a:bodyPr/>
          <a:lstStyle/>
          <a:p>
            <a:pPr algn="r"/>
            <a:r>
              <a:rPr lang="fa-IR" dirty="0"/>
              <a:t>نوسکاف </a:t>
            </a:r>
            <a:endParaRPr lang="en-US" dirty="0"/>
          </a:p>
        </p:txBody>
      </p:sp>
      <p:sp>
        <p:nvSpPr>
          <p:cNvPr id="3" name="Content Placeholder 2">
            <a:extLst>
              <a:ext uri="{FF2B5EF4-FFF2-40B4-BE49-F238E27FC236}">
                <a16:creationId xmlns:a16="http://schemas.microsoft.com/office/drawing/2014/main" xmlns="" id="{BBE6F4F2-AA42-4DDF-AA5A-3A0234EA89A2}"/>
              </a:ext>
            </a:extLst>
          </p:cNvPr>
          <p:cNvSpPr>
            <a:spLocks noGrp="1"/>
          </p:cNvSpPr>
          <p:nvPr>
            <p:ph idx="1"/>
          </p:nvPr>
        </p:nvSpPr>
        <p:spPr>
          <a:xfrm>
            <a:off x="1115878" y="1654873"/>
            <a:ext cx="8684355" cy="4885412"/>
          </a:xfrm>
        </p:spPr>
        <p:txBody>
          <a:bodyPr>
            <a:normAutofit fontScale="92500" lnSpcReduction="10000"/>
          </a:bodyPr>
          <a:lstStyle/>
          <a:p>
            <a:pPr marL="0" indent="0" algn="r">
              <a:buNone/>
            </a:pPr>
            <a:r>
              <a:rPr lang="fa-IR" dirty="0"/>
              <a:t>حاوی نوسکاپین 7 میلی‌گرم و عصاره شیرین بیان 5 میلی گرم</a:t>
            </a:r>
          </a:p>
          <a:p>
            <a:pPr marL="0" indent="0" algn="r">
              <a:buNone/>
            </a:pPr>
            <a:r>
              <a:rPr lang="fa-IR" dirty="0"/>
              <a:t>مورد مصرف: درمان سرفه های خشک و مداوم به ویژه </a:t>
            </a:r>
            <a:endParaRPr lang="en-US" dirty="0"/>
          </a:p>
          <a:p>
            <a:pPr marL="0" indent="0" algn="r">
              <a:buNone/>
            </a:pPr>
            <a:r>
              <a:rPr lang="fa-IR" dirty="0"/>
              <a:t>سرفه‌های بعد بیماری ویروسی مانند آنفولانزا و سرماخوردگی، آلرژی، برونشیت، سیاه‌سرفه</a:t>
            </a:r>
          </a:p>
          <a:p>
            <a:pPr marL="0" indent="0" algn="r">
              <a:buNone/>
            </a:pPr>
            <a:r>
              <a:rPr lang="fa-IR" dirty="0"/>
              <a:t>میزان مصرف: </a:t>
            </a:r>
          </a:p>
          <a:p>
            <a:pPr marL="0" indent="0" algn="r">
              <a:buNone/>
            </a:pPr>
            <a:r>
              <a:rPr lang="fa-IR" dirty="0"/>
              <a:t>کودکان 2 تا 6 سال فقط با تجویز پزشک</a:t>
            </a:r>
          </a:p>
          <a:p>
            <a:pPr marL="0" indent="0" algn="r">
              <a:buNone/>
            </a:pPr>
            <a:r>
              <a:rPr lang="fa-IR" dirty="0"/>
              <a:t>کودکان 7 تا 12 سال 5 تا 10 میلی‌لیتر سه بار در روز</a:t>
            </a:r>
          </a:p>
          <a:p>
            <a:pPr marL="0" indent="0" algn="r">
              <a:buNone/>
            </a:pPr>
            <a:r>
              <a:rPr lang="fa-IR" dirty="0"/>
              <a:t>بزرگسالان بالای 12 سال: 10 تا 15 میلی‌لیتر سه بار در روز</a:t>
            </a:r>
          </a:p>
          <a:p>
            <a:pPr marL="0" indent="0" algn="r">
              <a:buNone/>
            </a:pPr>
            <a:r>
              <a:rPr lang="fa-IR" dirty="0"/>
              <a:t>احتیاط مصرف: در افراد مبتلا به بیماری های ریوی، آسم و آمفیزم </a:t>
            </a:r>
          </a:p>
          <a:p>
            <a:pPr marL="0" indent="0" algn="r">
              <a:buNone/>
            </a:pPr>
            <a:r>
              <a:rPr lang="fa-IR" dirty="0"/>
              <a:t>منع مصرف: وارفارین، داروهای حاوی الکل و مونوآمین اینیبیتور ها</a:t>
            </a:r>
          </a:p>
          <a:p>
            <a:pPr marL="0" indent="0" algn="r">
              <a:buNone/>
            </a:pPr>
            <a:r>
              <a:rPr lang="fa-IR" dirty="0"/>
              <a:t>در بارداری یا شیردهی منع مصرف دارد. </a:t>
            </a:r>
          </a:p>
          <a:p>
            <a:pPr marL="0" indent="0" algn="r">
              <a:buNone/>
            </a:pPr>
            <a:r>
              <a:rPr lang="fa-IR" dirty="0"/>
              <a:t>عوارض جانبی: در برخی افراد ممکن است باعث تهوع و سرگیجه شود. </a:t>
            </a:r>
          </a:p>
          <a:p>
            <a:pPr marL="0" indent="0" algn="r">
              <a:buNone/>
            </a:pPr>
            <a:r>
              <a:rPr lang="fa-IR" dirty="0"/>
              <a:t>در صورت خوابآلودگی، عدم تعادل، استفراغ یا مشکلات تنفسی بلافاصله به یک مرکز درمانی مراجعه کنید.</a:t>
            </a:r>
          </a:p>
          <a:p>
            <a:pPr marL="0" indent="0" algn="r">
              <a:buNone/>
            </a:pPr>
            <a:r>
              <a:rPr lang="fa-IR" dirty="0"/>
              <a:t>  </a:t>
            </a:r>
            <a:endParaRPr lang="en-US" dirty="0"/>
          </a:p>
        </p:txBody>
      </p:sp>
    </p:spTree>
    <p:extLst>
      <p:ext uri="{BB962C8B-B14F-4D97-AF65-F5344CB8AC3E}">
        <p14:creationId xmlns:p14="http://schemas.microsoft.com/office/powerpoint/2010/main" val="7530272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7B7BE9D-BEDC-4EE4-94D5-A05B508353A6}"/>
              </a:ext>
            </a:extLst>
          </p:cNvPr>
          <p:cNvSpPr>
            <a:spLocks noGrp="1"/>
          </p:cNvSpPr>
          <p:nvPr>
            <p:ph type="title"/>
          </p:nvPr>
        </p:nvSpPr>
        <p:spPr/>
        <p:txBody>
          <a:bodyPr/>
          <a:lstStyle/>
          <a:p>
            <a:pPr algn="r"/>
            <a:r>
              <a:rPr lang="fa-IR" dirty="0"/>
              <a:t>آیویلین</a:t>
            </a:r>
            <a:endParaRPr lang="en-US" dirty="0"/>
          </a:p>
        </p:txBody>
      </p:sp>
      <p:sp>
        <p:nvSpPr>
          <p:cNvPr id="3" name="Content Placeholder 2">
            <a:extLst>
              <a:ext uri="{FF2B5EF4-FFF2-40B4-BE49-F238E27FC236}">
                <a16:creationId xmlns:a16="http://schemas.microsoft.com/office/drawing/2014/main" xmlns="" id="{5E0DD6A3-9563-4BCF-9898-9DC61DE49796}"/>
              </a:ext>
            </a:extLst>
          </p:cNvPr>
          <p:cNvSpPr>
            <a:spLocks noGrp="1"/>
          </p:cNvSpPr>
          <p:nvPr>
            <p:ph idx="1"/>
          </p:nvPr>
        </p:nvSpPr>
        <p:spPr>
          <a:xfrm>
            <a:off x="677334" y="1930401"/>
            <a:ext cx="8596668" cy="4110962"/>
          </a:xfrm>
        </p:spPr>
        <p:txBody>
          <a:bodyPr>
            <a:normAutofit fontScale="92500" lnSpcReduction="20000"/>
          </a:bodyPr>
          <a:lstStyle/>
          <a:p>
            <a:pPr marL="0" indent="0" algn="r">
              <a:buNone/>
            </a:pPr>
            <a:r>
              <a:rPr lang="fa-IR" dirty="0"/>
              <a:t>حاوی عصاره برگ خشک شده پیچک هدراهلیکس</a:t>
            </a:r>
          </a:p>
          <a:p>
            <a:pPr marL="0" indent="0" algn="r">
              <a:buNone/>
            </a:pPr>
            <a:r>
              <a:rPr lang="fa-IR" dirty="0"/>
              <a:t>اثرات درمانی: ضد اسپاسم، ضد سرفه، </a:t>
            </a:r>
            <a:endParaRPr lang="en-US" dirty="0"/>
          </a:p>
          <a:p>
            <a:pPr marL="0" indent="0" algn="r">
              <a:buNone/>
            </a:pPr>
            <a:r>
              <a:rPr lang="fa-IR" dirty="0"/>
              <a:t>تسکین التهاب مجاری تنفسی، رقیق کننده خلط</a:t>
            </a:r>
          </a:p>
          <a:p>
            <a:pPr marL="0" indent="0" algn="r">
              <a:buNone/>
            </a:pPr>
            <a:r>
              <a:rPr lang="fa-IR" dirty="0"/>
              <a:t>میزان مصرف: </a:t>
            </a:r>
          </a:p>
          <a:p>
            <a:pPr marL="0" indent="0" algn="r">
              <a:buNone/>
            </a:pPr>
            <a:r>
              <a:rPr lang="fa-IR" dirty="0"/>
              <a:t>2 تا 5 سال: سه بار در روز 2.5 میلی لیتر</a:t>
            </a:r>
          </a:p>
          <a:p>
            <a:pPr marL="0" indent="0" algn="r">
              <a:buNone/>
            </a:pPr>
            <a:r>
              <a:rPr lang="fa-IR" dirty="0"/>
              <a:t>6 تا 16 سال: سه بار در روز 5 میلی‌لیتر</a:t>
            </a:r>
          </a:p>
          <a:p>
            <a:pPr marL="0" indent="0" algn="r">
              <a:buNone/>
            </a:pPr>
            <a:r>
              <a:rPr lang="fa-IR" dirty="0"/>
              <a:t>بالای 16 سال: سه بار در روز 5 تا 7.5 میلی‌لیتر</a:t>
            </a:r>
          </a:p>
          <a:p>
            <a:pPr marL="0" indent="0" algn="r">
              <a:buNone/>
            </a:pPr>
            <a:r>
              <a:rPr lang="fa-IR" dirty="0"/>
              <a:t>مصرف این دارو باید دو تا سه روز بعد کاهش علائم ادامه یابد و در صورتی که علائم برطرف نشد به پزشک مراجعه کرد. </a:t>
            </a:r>
          </a:p>
          <a:p>
            <a:pPr marL="0" indent="0" algn="r">
              <a:buNone/>
            </a:pPr>
            <a:r>
              <a:rPr lang="fa-IR" dirty="0"/>
              <a:t>مصرف در بارداری منع دارد، زیرا انقباضات رحمی را افزایش می دهد. </a:t>
            </a:r>
          </a:p>
          <a:p>
            <a:pPr marL="0" indent="0" algn="r">
              <a:buNone/>
            </a:pPr>
            <a:r>
              <a:rPr lang="fa-IR" dirty="0"/>
              <a:t>عوارض جانبی: به ندرت ممکن است باعث بروز عوارض جانبی شود. تهوع و استفراغ ممکن است در مصرف بیش از حد یا افراد حساس اتفاق بیافتد. </a:t>
            </a:r>
          </a:p>
          <a:p>
            <a:pPr marL="0" indent="0" algn="r">
              <a:buNone/>
            </a:pPr>
            <a:r>
              <a:rPr lang="fa-IR" dirty="0"/>
              <a:t>به دلیل وجود سوربیتول ممکن است اثرات ملینی داشته باشد. </a:t>
            </a:r>
            <a:endParaRPr lang="en-US" dirty="0"/>
          </a:p>
        </p:txBody>
      </p:sp>
      <p:pic>
        <p:nvPicPr>
          <p:cNvPr id="4" name="Picture 3">
            <a:extLst>
              <a:ext uri="{FF2B5EF4-FFF2-40B4-BE49-F238E27FC236}">
                <a16:creationId xmlns:a16="http://schemas.microsoft.com/office/drawing/2014/main" xmlns="" id="{D92B7848-CF52-4F63-8CA4-CA135A270B67}"/>
              </a:ext>
            </a:extLst>
          </p:cNvPr>
          <p:cNvPicPr>
            <a:picLocks noChangeAspect="1"/>
          </p:cNvPicPr>
          <p:nvPr/>
        </p:nvPicPr>
        <p:blipFill>
          <a:blip r:embed="rId2"/>
          <a:stretch>
            <a:fillRect/>
          </a:stretch>
        </p:blipFill>
        <p:spPr>
          <a:xfrm>
            <a:off x="976391" y="201479"/>
            <a:ext cx="3115159" cy="4046653"/>
          </a:xfrm>
          <a:prstGeom prst="rect">
            <a:avLst/>
          </a:prstGeom>
        </p:spPr>
      </p:pic>
    </p:spTree>
    <p:extLst>
      <p:ext uri="{BB962C8B-B14F-4D97-AF65-F5344CB8AC3E}">
        <p14:creationId xmlns:p14="http://schemas.microsoft.com/office/powerpoint/2010/main" val="34164158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EADDBE5-440B-4C3A-B577-3BFBC3BEFE25}"/>
              </a:ext>
            </a:extLst>
          </p:cNvPr>
          <p:cNvSpPr>
            <a:spLocks noGrp="1"/>
          </p:cNvSpPr>
          <p:nvPr>
            <p:ph type="title"/>
          </p:nvPr>
        </p:nvSpPr>
        <p:spPr/>
        <p:txBody>
          <a:bodyPr/>
          <a:lstStyle/>
          <a:p>
            <a:pPr algn="r"/>
            <a:r>
              <a:rPr lang="fa-IR" dirty="0"/>
              <a:t>توسی بن</a:t>
            </a:r>
            <a:endParaRPr lang="en-US" dirty="0"/>
          </a:p>
        </p:txBody>
      </p:sp>
      <p:sp>
        <p:nvSpPr>
          <p:cNvPr id="3" name="Content Placeholder 2">
            <a:extLst>
              <a:ext uri="{FF2B5EF4-FFF2-40B4-BE49-F238E27FC236}">
                <a16:creationId xmlns:a16="http://schemas.microsoft.com/office/drawing/2014/main" xmlns="" id="{5DF90626-DD5F-415A-97F7-9D4B4104633A}"/>
              </a:ext>
            </a:extLst>
          </p:cNvPr>
          <p:cNvSpPr>
            <a:spLocks noGrp="1"/>
          </p:cNvSpPr>
          <p:nvPr>
            <p:ph idx="1"/>
          </p:nvPr>
        </p:nvSpPr>
        <p:spPr>
          <a:xfrm>
            <a:off x="956304" y="1488613"/>
            <a:ext cx="8596668" cy="3880773"/>
          </a:xfrm>
        </p:spPr>
        <p:txBody>
          <a:bodyPr/>
          <a:lstStyle/>
          <a:p>
            <a:pPr marL="0" indent="0" algn="r">
              <a:buNone/>
            </a:pPr>
            <a:r>
              <a:rPr lang="fa-IR" dirty="0"/>
              <a:t>حاوی عصاره آویشن و عسل و مورد استفاده در سرفه ها خشک  وخلط دار</a:t>
            </a:r>
            <a:endParaRPr lang="en-US" dirty="0"/>
          </a:p>
        </p:txBody>
      </p:sp>
      <p:pic>
        <p:nvPicPr>
          <p:cNvPr id="4" name="Picture 3">
            <a:extLst>
              <a:ext uri="{FF2B5EF4-FFF2-40B4-BE49-F238E27FC236}">
                <a16:creationId xmlns:a16="http://schemas.microsoft.com/office/drawing/2014/main" xmlns="" id="{21A35BF9-67E9-41C2-8072-C0A8648CD11C}"/>
              </a:ext>
            </a:extLst>
          </p:cNvPr>
          <p:cNvPicPr>
            <a:picLocks noChangeAspect="1"/>
          </p:cNvPicPr>
          <p:nvPr/>
        </p:nvPicPr>
        <p:blipFill>
          <a:blip r:embed="rId2"/>
          <a:stretch>
            <a:fillRect/>
          </a:stretch>
        </p:blipFill>
        <p:spPr>
          <a:xfrm>
            <a:off x="1591734" y="2156282"/>
            <a:ext cx="4080646" cy="4651600"/>
          </a:xfrm>
          <a:prstGeom prst="rect">
            <a:avLst/>
          </a:prstGeom>
        </p:spPr>
      </p:pic>
    </p:spTree>
    <p:extLst>
      <p:ext uri="{BB962C8B-B14F-4D97-AF65-F5344CB8AC3E}">
        <p14:creationId xmlns:p14="http://schemas.microsoft.com/office/powerpoint/2010/main" val="42343098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D98C471-D9DF-4C4C-B476-2DB38F48B047}"/>
              </a:ext>
            </a:extLst>
          </p:cNvPr>
          <p:cNvSpPr>
            <a:spLocks noGrp="1"/>
          </p:cNvSpPr>
          <p:nvPr>
            <p:ph type="title"/>
          </p:nvPr>
        </p:nvSpPr>
        <p:spPr/>
        <p:txBody>
          <a:bodyPr/>
          <a:lstStyle/>
          <a:p>
            <a:pPr algn="r"/>
            <a:r>
              <a:rPr lang="fa-IR" dirty="0"/>
              <a:t>تیمیان</a:t>
            </a:r>
            <a:endParaRPr lang="en-US" dirty="0"/>
          </a:p>
        </p:txBody>
      </p:sp>
      <p:sp>
        <p:nvSpPr>
          <p:cNvPr id="3" name="Content Placeholder 2">
            <a:extLst>
              <a:ext uri="{FF2B5EF4-FFF2-40B4-BE49-F238E27FC236}">
                <a16:creationId xmlns:a16="http://schemas.microsoft.com/office/drawing/2014/main" xmlns="" id="{6239DDC7-2A36-44F4-8ECA-FB7596E2D62F}"/>
              </a:ext>
            </a:extLst>
          </p:cNvPr>
          <p:cNvSpPr>
            <a:spLocks noGrp="1"/>
          </p:cNvSpPr>
          <p:nvPr>
            <p:ph idx="1"/>
          </p:nvPr>
        </p:nvSpPr>
        <p:spPr/>
        <p:txBody>
          <a:bodyPr/>
          <a:lstStyle/>
          <a:p>
            <a:pPr marL="0" indent="0" algn="r">
              <a:buNone/>
            </a:pPr>
            <a:r>
              <a:rPr lang="fa-IR" dirty="0"/>
              <a:t>حاوی عصاره آویشن، مرزه، اکالیپتوس</a:t>
            </a:r>
            <a:r>
              <a:rPr lang="fa-IR" dirty="0" smtClean="0"/>
              <a:t>، </a:t>
            </a:r>
            <a:r>
              <a:rPr lang="fa-IR" dirty="0"/>
              <a:t>رازیانه</a:t>
            </a:r>
          </a:p>
          <a:p>
            <a:pPr marL="0" indent="0" algn="r">
              <a:buNone/>
            </a:pPr>
            <a:r>
              <a:rPr lang="fa-IR" dirty="0"/>
              <a:t>مورد مصرف: ضد سرفه و خلط </a:t>
            </a:r>
            <a:r>
              <a:rPr lang="fa-IR" dirty="0" smtClean="0"/>
              <a:t>آور</a:t>
            </a:r>
            <a:endParaRPr lang="en-US" dirty="0"/>
          </a:p>
          <a:p>
            <a:pPr marL="0" indent="0" algn="r">
              <a:buNone/>
            </a:pPr>
            <a:r>
              <a:rPr lang="fa-IR" dirty="0"/>
              <a:t>به علت گیاه مرزه دارای خاصیت ضدعفونی کنندگی است. </a:t>
            </a:r>
            <a:endParaRPr lang="en-US" dirty="0"/>
          </a:p>
          <a:p>
            <a:pPr marL="0" indent="0" algn="r">
              <a:buNone/>
            </a:pPr>
            <a:r>
              <a:rPr lang="fa-IR" dirty="0"/>
              <a:t>اکالیپتوس ضد سرفه و ضدعفونی کننده مجاری</a:t>
            </a:r>
          </a:p>
          <a:p>
            <a:pPr marL="0" indent="0" algn="r">
              <a:buNone/>
            </a:pPr>
            <a:r>
              <a:rPr lang="fa-IR" dirty="0"/>
              <a:t>مورد مصرف:</a:t>
            </a:r>
          </a:p>
          <a:p>
            <a:pPr marL="0" indent="0" algn="r">
              <a:buNone/>
            </a:pPr>
            <a:r>
              <a:rPr lang="fa-IR" dirty="0"/>
              <a:t>مقدار مصرف: بزرگسالان روزی سه بار هر بار 10 تا 15 میلی لیتر</a:t>
            </a:r>
          </a:p>
          <a:p>
            <a:pPr marL="0" indent="0" algn="r">
              <a:buNone/>
            </a:pPr>
            <a:r>
              <a:rPr lang="fa-IR" dirty="0"/>
              <a:t>کودکان بالای 6 سال  هر 8 ساعت 15 نیلی لیتر</a:t>
            </a:r>
          </a:p>
          <a:p>
            <a:pPr marL="0" indent="0" algn="r">
              <a:buNone/>
            </a:pPr>
            <a:r>
              <a:rPr lang="fa-IR" dirty="0"/>
              <a:t>کودکان 2 تا 6 سال هر 8 ساعت 10 سی سی</a:t>
            </a:r>
          </a:p>
          <a:p>
            <a:pPr marL="0" indent="0" algn="r">
              <a:buNone/>
            </a:pPr>
            <a:endParaRPr lang="en-US" dirty="0"/>
          </a:p>
        </p:txBody>
      </p:sp>
      <p:pic>
        <p:nvPicPr>
          <p:cNvPr id="6" name="Picture 5">
            <a:extLst>
              <a:ext uri="{FF2B5EF4-FFF2-40B4-BE49-F238E27FC236}">
                <a16:creationId xmlns:a16="http://schemas.microsoft.com/office/drawing/2014/main" xmlns="" id="{91F0CA44-C16A-4EF1-BF2D-ABED9D67741A}"/>
              </a:ext>
            </a:extLst>
          </p:cNvPr>
          <p:cNvPicPr>
            <a:picLocks noChangeAspect="1"/>
          </p:cNvPicPr>
          <p:nvPr/>
        </p:nvPicPr>
        <p:blipFill>
          <a:blip r:embed="rId2"/>
          <a:stretch>
            <a:fillRect/>
          </a:stretch>
        </p:blipFill>
        <p:spPr>
          <a:xfrm>
            <a:off x="0" y="127001"/>
            <a:ext cx="3810000" cy="4067175"/>
          </a:xfrm>
          <a:prstGeom prst="rect">
            <a:avLst/>
          </a:prstGeom>
        </p:spPr>
      </p:pic>
    </p:spTree>
    <p:extLst>
      <p:ext uri="{BB962C8B-B14F-4D97-AF65-F5344CB8AC3E}">
        <p14:creationId xmlns:p14="http://schemas.microsoft.com/office/powerpoint/2010/main" val="41293921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74F7E989-1255-4775-9E3A-8B656FE489E7}"/>
              </a:ext>
            </a:extLst>
          </p:cNvPr>
          <p:cNvPicPr>
            <a:picLocks noChangeAspect="1"/>
          </p:cNvPicPr>
          <p:nvPr/>
        </p:nvPicPr>
        <p:blipFill>
          <a:blip r:embed="rId2"/>
          <a:stretch>
            <a:fillRect/>
          </a:stretch>
        </p:blipFill>
        <p:spPr>
          <a:xfrm>
            <a:off x="351870" y="204494"/>
            <a:ext cx="4575985" cy="5041683"/>
          </a:xfrm>
          <a:prstGeom prst="rect">
            <a:avLst/>
          </a:prstGeom>
        </p:spPr>
      </p:pic>
      <p:sp>
        <p:nvSpPr>
          <p:cNvPr id="2" name="Title 1">
            <a:extLst>
              <a:ext uri="{FF2B5EF4-FFF2-40B4-BE49-F238E27FC236}">
                <a16:creationId xmlns:a16="http://schemas.microsoft.com/office/drawing/2014/main" xmlns="" id="{97162E04-6E81-43A1-90A0-A4035EE87FDD}"/>
              </a:ext>
            </a:extLst>
          </p:cNvPr>
          <p:cNvSpPr>
            <a:spLocks noGrp="1"/>
          </p:cNvSpPr>
          <p:nvPr>
            <p:ph type="title"/>
          </p:nvPr>
        </p:nvSpPr>
        <p:spPr/>
        <p:txBody>
          <a:bodyPr/>
          <a:lstStyle/>
          <a:p>
            <a:pPr algn="r"/>
            <a:r>
              <a:rPr lang="fa-IR" dirty="0"/>
              <a:t>پروسپان </a:t>
            </a:r>
            <a:endParaRPr lang="en-US" dirty="0"/>
          </a:p>
        </p:txBody>
      </p:sp>
      <p:sp>
        <p:nvSpPr>
          <p:cNvPr id="3" name="Content Placeholder 2">
            <a:extLst>
              <a:ext uri="{FF2B5EF4-FFF2-40B4-BE49-F238E27FC236}">
                <a16:creationId xmlns:a16="http://schemas.microsoft.com/office/drawing/2014/main" xmlns="" id="{73AAD66E-937B-4635-91DA-155D9E1C6C9B}"/>
              </a:ext>
            </a:extLst>
          </p:cNvPr>
          <p:cNvSpPr>
            <a:spLocks noGrp="1"/>
          </p:cNvSpPr>
          <p:nvPr>
            <p:ph idx="1"/>
          </p:nvPr>
        </p:nvSpPr>
        <p:spPr>
          <a:xfrm>
            <a:off x="821410" y="1611823"/>
            <a:ext cx="8778056" cy="4445037"/>
          </a:xfrm>
        </p:spPr>
        <p:txBody>
          <a:bodyPr>
            <a:normAutofit/>
          </a:bodyPr>
          <a:lstStyle/>
          <a:p>
            <a:pPr marL="0" indent="0" algn="r">
              <a:buNone/>
            </a:pPr>
            <a:r>
              <a:rPr lang="fa-IR" dirty="0"/>
              <a:t>بهبود بیماری التهابی مزمن برونشیال و</a:t>
            </a:r>
            <a:endParaRPr lang="en-US" dirty="0"/>
          </a:p>
          <a:p>
            <a:pPr marL="0" indent="0" algn="r">
              <a:buNone/>
            </a:pPr>
            <a:r>
              <a:rPr lang="fa-IR" dirty="0"/>
              <a:t> التهاب حاد مجاری تنفسی</a:t>
            </a:r>
          </a:p>
          <a:p>
            <a:pPr marL="0" indent="0" algn="r">
              <a:buNone/>
            </a:pPr>
            <a:r>
              <a:rPr lang="fa-IR" dirty="0"/>
              <a:t>ماده موثره: عصاره برگ عشقه</a:t>
            </a:r>
          </a:p>
          <a:p>
            <a:pPr marL="0" indent="0" algn="r">
              <a:buNone/>
            </a:pPr>
            <a:r>
              <a:rPr lang="fa-IR" dirty="0"/>
              <a:t>این فرااورده حاوی سوربیتول است. (ملین) </a:t>
            </a:r>
          </a:p>
          <a:p>
            <a:pPr marL="0" indent="0" algn="r">
              <a:buNone/>
            </a:pPr>
            <a:r>
              <a:rPr lang="fa-IR" dirty="0"/>
              <a:t>میزان مصرف:</a:t>
            </a:r>
          </a:p>
          <a:p>
            <a:pPr marL="0" indent="0" algn="r">
              <a:buNone/>
            </a:pPr>
            <a:r>
              <a:rPr lang="fa-IR" dirty="0"/>
              <a:t>کودکان زیر 6 سال 2.5 سی سی دوبار در روز</a:t>
            </a:r>
          </a:p>
          <a:p>
            <a:pPr marL="0" indent="0" algn="r">
              <a:buNone/>
            </a:pPr>
            <a:r>
              <a:rPr lang="fa-IR" dirty="0"/>
              <a:t>کودکان 6 تا 12 سال: 10 سی سی دوبار در روز</a:t>
            </a:r>
          </a:p>
          <a:p>
            <a:pPr marL="0" indent="0" algn="r">
              <a:buNone/>
            </a:pPr>
            <a:r>
              <a:rPr lang="fa-IR" dirty="0"/>
              <a:t>افراد بالای 12 سال: 5 سی‌سی سه بار در روز</a:t>
            </a:r>
          </a:p>
          <a:p>
            <a:pPr marL="0" indent="0" algn="r">
              <a:buNone/>
            </a:pPr>
            <a:r>
              <a:rPr lang="fa-IR" dirty="0"/>
              <a:t>دوره درمان یک هفته است در صورتی که علائم بیش‌تر از یک هفته ادامه یافت</a:t>
            </a:r>
          </a:p>
          <a:p>
            <a:pPr marL="0" indent="0" algn="r">
              <a:buNone/>
            </a:pPr>
            <a:r>
              <a:rPr lang="fa-IR" dirty="0"/>
              <a:t>مقادیر بالاتر ممکن است باعث تهوع و استفراغ و اسهال شود.</a:t>
            </a:r>
          </a:p>
          <a:p>
            <a:pPr marL="0" indent="0" algn="r">
              <a:buNone/>
            </a:pPr>
            <a:r>
              <a:rPr lang="fa-IR" dirty="0"/>
              <a:t>تا 6 ماه بعد باز شدن درب جعبه قابل استفاده است.  </a:t>
            </a:r>
            <a:endParaRPr lang="en-US" dirty="0"/>
          </a:p>
        </p:txBody>
      </p:sp>
    </p:spTree>
    <p:extLst>
      <p:ext uri="{BB962C8B-B14F-4D97-AF65-F5344CB8AC3E}">
        <p14:creationId xmlns:p14="http://schemas.microsoft.com/office/powerpoint/2010/main" val="27211259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5BB462-3DDB-477D-86A6-8963E7B5F3FC}"/>
              </a:ext>
            </a:extLst>
          </p:cNvPr>
          <p:cNvSpPr>
            <a:spLocks noGrp="1"/>
          </p:cNvSpPr>
          <p:nvPr>
            <p:ph type="title"/>
          </p:nvPr>
        </p:nvSpPr>
        <p:spPr>
          <a:xfrm>
            <a:off x="320873" y="260027"/>
            <a:ext cx="8596668" cy="1320800"/>
          </a:xfrm>
        </p:spPr>
        <p:txBody>
          <a:bodyPr/>
          <a:lstStyle/>
          <a:p>
            <a:pPr algn="r"/>
            <a:r>
              <a:rPr lang="fa-IR" dirty="0"/>
              <a:t>سایر نکات استفاده از داروهای گیاهی</a:t>
            </a:r>
            <a:endParaRPr lang="en-US" dirty="0"/>
          </a:p>
        </p:txBody>
      </p:sp>
      <p:sp>
        <p:nvSpPr>
          <p:cNvPr id="3" name="Content Placeholder 2">
            <a:extLst>
              <a:ext uri="{FF2B5EF4-FFF2-40B4-BE49-F238E27FC236}">
                <a16:creationId xmlns:a16="http://schemas.microsoft.com/office/drawing/2014/main" xmlns="" id="{A16E8D82-783F-4722-A1A6-6491E02C8A06}"/>
              </a:ext>
            </a:extLst>
          </p:cNvPr>
          <p:cNvSpPr>
            <a:spLocks noGrp="1"/>
          </p:cNvSpPr>
          <p:nvPr>
            <p:ph idx="1"/>
          </p:nvPr>
        </p:nvSpPr>
        <p:spPr>
          <a:xfrm>
            <a:off x="495945" y="1198732"/>
            <a:ext cx="8793555" cy="4460535"/>
          </a:xfrm>
        </p:spPr>
        <p:txBody>
          <a:bodyPr>
            <a:noAutofit/>
          </a:bodyPr>
          <a:lstStyle/>
          <a:p>
            <a:pPr algn="r" rtl="1"/>
            <a:r>
              <a:rPr lang="fa-IR" dirty="0"/>
              <a:t>همواره </a:t>
            </a:r>
            <a:r>
              <a:rPr lang="fa-IR" dirty="0" smtClean="0"/>
              <a:t>توجه </a:t>
            </a:r>
            <a:r>
              <a:rPr lang="fa-IR" dirty="0"/>
              <a:t>داشته باشید پزشک یا داروساز یا کسی که در زمینه داروهای گیاهی آموزش دیده باشد میتواند این دارو ها را تجویز یا ارائه نماید. به پزشک یا داروساز خود مصرف گیاهان دارویی را اطلاع دهید. سلامتی خود را جدی بگیرید و اجازه ندهید افراد فاقد صلاحیت علمی، بدون داشتن مدرک تحصیلی و اطلاعات کافی در زمینه داروهای گیاهی شما را در این زمینه راهنمایی کنند.  </a:t>
            </a:r>
            <a:endParaRPr lang="en-US" dirty="0"/>
          </a:p>
          <a:p>
            <a:pPr algn="r" rtl="1"/>
            <a:r>
              <a:rPr lang="fa-IR" dirty="0"/>
              <a:t>به‌طورکلی فروش انواع دارو ازجمله داروهای گیاهی در محلی به‌غیراز داروخانه غیرمجاز می‌باشد که در صورت عدم توجه و جدی گرفتن موضوع خطرات دستیابی به داروهای تقلبی، غیراستاندارد، بدون مجوز یا آلوده با خرید دارو به‌صورت آنلاین یا از طریق پستی افزایش می‌یابد</a:t>
            </a:r>
            <a:r>
              <a:rPr lang="en-US" dirty="0" smtClean="0"/>
              <a:t>.</a:t>
            </a:r>
            <a:endParaRPr lang="en-US" dirty="0"/>
          </a:p>
          <a:p>
            <a:pPr algn="r" rtl="1"/>
            <a:r>
              <a:rPr lang="fa-IR" dirty="0"/>
              <a:t>از مصرف گیاهان دارویی با ترکیب نامشخص خودداری کنید. </a:t>
            </a:r>
            <a:endParaRPr lang="en-US" dirty="0"/>
          </a:p>
          <a:p>
            <a:pPr algn="r" rtl="1"/>
            <a:r>
              <a:rPr lang="fa-IR" dirty="0"/>
              <a:t>داروهای گیاهی را برای مدت‌زمان محدود مصرف کنید. </a:t>
            </a:r>
            <a:endParaRPr lang="en-US" dirty="0"/>
          </a:p>
          <a:p>
            <a:pPr algn="r" rtl="1"/>
            <a:r>
              <a:rPr lang="fa-IR" dirty="0"/>
              <a:t>از توصیه این داروها به دیگران خودداری کنید. </a:t>
            </a:r>
            <a:endParaRPr lang="en-US" dirty="0"/>
          </a:p>
          <a:p>
            <a:pPr algn="r" rtl="1"/>
            <a:r>
              <a:rPr lang="fa-IR" dirty="0"/>
              <a:t>مانند سایر داروها، داروهای گیاهی نیز باید دور از دید و دسترس کودکان نگهداری شوند. </a:t>
            </a:r>
            <a:endParaRPr lang="en-US" dirty="0"/>
          </a:p>
          <a:p>
            <a:pPr algn="r" rtl="1"/>
            <a:r>
              <a:rPr lang="fa-IR" dirty="0"/>
              <a:t>توجه داشته باشید درصورتی‌که استفاده نامناسبی از گیاهان دارویی داشته باشیم ممکن است خطرآفرین باشند. </a:t>
            </a:r>
            <a:endParaRPr lang="en-US" dirty="0"/>
          </a:p>
          <a:p>
            <a:pPr marL="0" indent="0" algn="r" rtl="1">
              <a:buNone/>
            </a:pPr>
            <a:endParaRPr lang="en-US" dirty="0"/>
          </a:p>
        </p:txBody>
      </p:sp>
    </p:spTree>
    <p:extLst>
      <p:ext uri="{BB962C8B-B14F-4D97-AF65-F5344CB8AC3E}">
        <p14:creationId xmlns:p14="http://schemas.microsoft.com/office/powerpoint/2010/main" val="2484478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A7DAB7AE-6C9C-4F1D-8B76-931E8AF7A80C}"/>
              </a:ext>
            </a:extLst>
          </p:cNvPr>
          <p:cNvPicPr>
            <a:picLocks noChangeAspect="1"/>
          </p:cNvPicPr>
          <p:nvPr/>
        </p:nvPicPr>
        <p:blipFill>
          <a:blip r:embed="rId2"/>
          <a:stretch>
            <a:fillRect/>
          </a:stretch>
        </p:blipFill>
        <p:spPr>
          <a:xfrm>
            <a:off x="0" y="2181225"/>
            <a:ext cx="4086225" cy="4676775"/>
          </a:xfrm>
          <a:prstGeom prst="rect">
            <a:avLst/>
          </a:prstGeom>
        </p:spPr>
      </p:pic>
      <p:sp>
        <p:nvSpPr>
          <p:cNvPr id="2" name="Title 1">
            <a:extLst>
              <a:ext uri="{FF2B5EF4-FFF2-40B4-BE49-F238E27FC236}">
                <a16:creationId xmlns:a16="http://schemas.microsoft.com/office/drawing/2014/main" xmlns="" id="{02E50D5E-59AC-47FF-A64F-B4EE691816AA}"/>
              </a:ext>
            </a:extLst>
          </p:cNvPr>
          <p:cNvSpPr>
            <a:spLocks noGrp="1"/>
          </p:cNvSpPr>
          <p:nvPr>
            <p:ph type="title"/>
          </p:nvPr>
        </p:nvSpPr>
        <p:spPr/>
        <p:txBody>
          <a:bodyPr/>
          <a:lstStyle/>
          <a:p>
            <a:pPr algn="r"/>
            <a:r>
              <a:rPr lang="fa-IR" dirty="0"/>
              <a:t>تیماسین</a:t>
            </a:r>
            <a:endParaRPr lang="en-US" dirty="0"/>
          </a:p>
        </p:txBody>
      </p:sp>
      <p:sp>
        <p:nvSpPr>
          <p:cNvPr id="3" name="Content Placeholder 2">
            <a:extLst>
              <a:ext uri="{FF2B5EF4-FFF2-40B4-BE49-F238E27FC236}">
                <a16:creationId xmlns:a16="http://schemas.microsoft.com/office/drawing/2014/main" xmlns="" id="{656CA9BF-B8FC-40FA-8ACF-BDE6FE7AC564}"/>
              </a:ext>
            </a:extLst>
          </p:cNvPr>
          <p:cNvSpPr>
            <a:spLocks noGrp="1"/>
          </p:cNvSpPr>
          <p:nvPr>
            <p:ph idx="1"/>
          </p:nvPr>
        </p:nvSpPr>
        <p:spPr>
          <a:xfrm>
            <a:off x="1483246" y="1729850"/>
            <a:ext cx="8596668" cy="5128150"/>
          </a:xfrm>
        </p:spPr>
        <p:txBody>
          <a:bodyPr>
            <a:normAutofit/>
          </a:bodyPr>
          <a:lstStyle/>
          <a:p>
            <a:pPr marL="0" indent="0" algn="r">
              <a:buNone/>
            </a:pPr>
            <a:r>
              <a:rPr lang="fa-IR" dirty="0"/>
              <a:t>حاوی عصاره هیدروالکی مرزنجوش و آویشن باغی</a:t>
            </a:r>
          </a:p>
          <a:p>
            <a:pPr marL="0" indent="0" algn="r">
              <a:buNone/>
            </a:pPr>
            <a:r>
              <a:rPr lang="fa-IR" dirty="0"/>
              <a:t>دارای اثرات ضد قارچ، خلط آور، مدر،</a:t>
            </a:r>
            <a:endParaRPr lang="en-US" dirty="0"/>
          </a:p>
          <a:p>
            <a:pPr marL="0" indent="0" algn="r">
              <a:buNone/>
            </a:pPr>
            <a:r>
              <a:rPr lang="fa-IR" dirty="0"/>
              <a:t> افزاینده ترشحات صفرا و اثرات آنتی هیستامینیک </a:t>
            </a:r>
          </a:p>
          <a:p>
            <a:pPr marL="0" indent="0" algn="r">
              <a:buNone/>
            </a:pPr>
            <a:r>
              <a:rPr lang="fa-IR" dirty="0"/>
              <a:t>درمان سرفه‌های خشک و مزمن، </a:t>
            </a:r>
            <a:endParaRPr lang="en-US" dirty="0"/>
          </a:p>
          <a:p>
            <a:pPr marL="0" indent="0" algn="r">
              <a:buNone/>
            </a:pPr>
            <a:r>
              <a:rPr lang="fa-IR" dirty="0"/>
              <a:t>رفع علائم سرماخوردگی، آنفولانزا و گلودرد</a:t>
            </a:r>
          </a:p>
          <a:p>
            <a:pPr marL="0" indent="0" algn="r">
              <a:buNone/>
            </a:pPr>
            <a:r>
              <a:rPr lang="fa-IR" dirty="0"/>
              <a:t>کاربرد ضد سرفه، خلط آور، رفع برونشیت و آسم</a:t>
            </a:r>
          </a:p>
          <a:p>
            <a:pPr marL="0" indent="0" algn="r">
              <a:buNone/>
            </a:pPr>
            <a:r>
              <a:rPr lang="fa-IR" dirty="0"/>
              <a:t>میزان مصرف: بزرگسالان: روزی 3 تا 4 بار هر بار یک قاشق غذاخوری</a:t>
            </a:r>
          </a:p>
          <a:p>
            <a:pPr marL="0" indent="0" algn="r">
              <a:buNone/>
            </a:pPr>
            <a:r>
              <a:rPr lang="fa-IR" dirty="0"/>
              <a:t>اطفال: روزی 3 تا 4 بار هربار یک قاشق مرباخوری</a:t>
            </a:r>
          </a:p>
          <a:p>
            <a:pPr marL="0" indent="0" algn="r">
              <a:buNone/>
            </a:pPr>
            <a:r>
              <a:rPr lang="fa-IR" dirty="0"/>
              <a:t>تداخلات دارویی: از مصرف همزمان با آنتی اسیدها خودداری کنید. </a:t>
            </a:r>
          </a:p>
          <a:p>
            <a:pPr marL="0" indent="0" algn="r">
              <a:buNone/>
            </a:pPr>
            <a:r>
              <a:rPr lang="fa-IR" dirty="0"/>
              <a:t>منع مصرف: بارداری و شیردهی و در افراد با ناراحتی‌های گوارشی</a:t>
            </a:r>
          </a:p>
          <a:p>
            <a:pPr marL="0" indent="0" algn="r">
              <a:buNone/>
            </a:pPr>
            <a:r>
              <a:rPr lang="fa-IR" dirty="0"/>
              <a:t>بعد باز شدن درب، حداکثر تا یک ماه قابل استفاده است. </a:t>
            </a:r>
          </a:p>
          <a:p>
            <a:pPr marL="0" indent="0" algn="r">
              <a:buNone/>
            </a:pPr>
            <a:endParaRPr lang="en-US" dirty="0"/>
          </a:p>
        </p:txBody>
      </p:sp>
    </p:spTree>
    <p:extLst>
      <p:ext uri="{BB962C8B-B14F-4D97-AF65-F5344CB8AC3E}">
        <p14:creationId xmlns:p14="http://schemas.microsoft.com/office/powerpoint/2010/main" val="25271961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564A5DC-996D-439F-8A63-960EB06BD79A}"/>
              </a:ext>
            </a:extLst>
          </p:cNvPr>
          <p:cNvSpPr>
            <a:spLocks noGrp="1"/>
          </p:cNvSpPr>
          <p:nvPr>
            <p:ph type="title"/>
          </p:nvPr>
        </p:nvSpPr>
        <p:spPr/>
        <p:txBody>
          <a:bodyPr/>
          <a:lstStyle/>
          <a:p>
            <a:pPr algn="r"/>
            <a:r>
              <a:rPr lang="fa-IR" dirty="0"/>
              <a:t>شربت بنفشه </a:t>
            </a:r>
            <a:endParaRPr lang="en-US" dirty="0"/>
          </a:p>
        </p:txBody>
      </p:sp>
      <p:sp>
        <p:nvSpPr>
          <p:cNvPr id="3" name="Content Placeholder 2">
            <a:extLst>
              <a:ext uri="{FF2B5EF4-FFF2-40B4-BE49-F238E27FC236}">
                <a16:creationId xmlns:a16="http://schemas.microsoft.com/office/drawing/2014/main" xmlns="" id="{51C6822C-5585-4A1F-8197-8C83C5B73224}"/>
              </a:ext>
            </a:extLst>
          </p:cNvPr>
          <p:cNvSpPr>
            <a:spLocks noGrp="1"/>
          </p:cNvSpPr>
          <p:nvPr>
            <p:ph idx="1"/>
          </p:nvPr>
        </p:nvSpPr>
        <p:spPr>
          <a:xfrm>
            <a:off x="1250772" y="2367627"/>
            <a:ext cx="8596668" cy="3880773"/>
          </a:xfrm>
        </p:spPr>
        <p:txBody>
          <a:bodyPr/>
          <a:lstStyle/>
          <a:p>
            <a:pPr marL="0" indent="0" algn="r">
              <a:buNone/>
            </a:pPr>
            <a:r>
              <a:rPr lang="fa-IR" dirty="0"/>
              <a:t>حاوی عصاره گل بنفشه و شکر سرخ</a:t>
            </a:r>
          </a:p>
          <a:p>
            <a:pPr marL="0" indent="0" algn="r">
              <a:buNone/>
            </a:pPr>
            <a:r>
              <a:rPr lang="fa-IR" dirty="0"/>
              <a:t>کاربرد: بهبود سرفه، برطرف کننده التهاب و تب، ملین</a:t>
            </a:r>
          </a:p>
          <a:p>
            <a:pPr marL="0" indent="0" algn="r">
              <a:buNone/>
            </a:pPr>
            <a:r>
              <a:rPr lang="fa-IR" dirty="0"/>
              <a:t>مقدار مصرف: </a:t>
            </a:r>
          </a:p>
          <a:p>
            <a:pPr marL="0" indent="0" algn="r">
              <a:buNone/>
            </a:pPr>
            <a:r>
              <a:rPr lang="fa-IR" dirty="0"/>
              <a:t>کودکان: 5 میلی‌لیتر سه بار در روز</a:t>
            </a:r>
          </a:p>
          <a:p>
            <a:pPr marL="0" indent="0" algn="r">
              <a:buNone/>
            </a:pPr>
            <a:r>
              <a:rPr lang="fa-IR" dirty="0"/>
              <a:t>بزرگسالان: 10 میلی‌لیتر یک تا سه بار در روز</a:t>
            </a:r>
          </a:p>
          <a:p>
            <a:pPr marL="0" indent="0" algn="r">
              <a:buNone/>
            </a:pPr>
            <a:r>
              <a:rPr lang="fa-IR" dirty="0"/>
              <a:t>درصورتی که زخم معده فعال دارید با احتیاط مصرف کنید. به علت وجود شکر در افراد دیابتی با احتیاط مصرف شود. </a:t>
            </a:r>
          </a:p>
          <a:p>
            <a:pPr marL="0" indent="0" algn="r">
              <a:buNone/>
            </a:pPr>
            <a:r>
              <a:rPr lang="fa-IR" dirty="0"/>
              <a:t>بارداری و شیردهی: مطالعات کافی صورت نگرفته است. </a:t>
            </a:r>
            <a:endParaRPr lang="en-US" dirty="0"/>
          </a:p>
        </p:txBody>
      </p:sp>
      <p:pic>
        <p:nvPicPr>
          <p:cNvPr id="4" name="Picture 3">
            <a:extLst>
              <a:ext uri="{FF2B5EF4-FFF2-40B4-BE49-F238E27FC236}">
                <a16:creationId xmlns:a16="http://schemas.microsoft.com/office/drawing/2014/main" xmlns="" id="{20B5859B-9166-4F9B-A90E-B1E39F1A13A2}"/>
              </a:ext>
            </a:extLst>
          </p:cNvPr>
          <p:cNvPicPr>
            <a:picLocks noChangeAspect="1"/>
          </p:cNvPicPr>
          <p:nvPr/>
        </p:nvPicPr>
        <p:blipFill>
          <a:blip r:embed="rId2"/>
          <a:stretch>
            <a:fillRect/>
          </a:stretch>
        </p:blipFill>
        <p:spPr>
          <a:xfrm>
            <a:off x="249060" y="-89361"/>
            <a:ext cx="4191000" cy="4476750"/>
          </a:xfrm>
          <a:prstGeom prst="rect">
            <a:avLst/>
          </a:prstGeom>
        </p:spPr>
      </p:pic>
    </p:spTree>
    <p:extLst>
      <p:ext uri="{BB962C8B-B14F-4D97-AF65-F5344CB8AC3E}">
        <p14:creationId xmlns:p14="http://schemas.microsoft.com/office/powerpoint/2010/main" val="36650991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1F2BBF-2789-4AAA-9C56-C20AB83E80EF}"/>
              </a:ext>
            </a:extLst>
          </p:cNvPr>
          <p:cNvSpPr>
            <a:spLocks noGrp="1"/>
          </p:cNvSpPr>
          <p:nvPr>
            <p:ph type="title"/>
          </p:nvPr>
        </p:nvSpPr>
        <p:spPr/>
        <p:txBody>
          <a:bodyPr/>
          <a:lstStyle/>
          <a:p>
            <a:pPr algn="r"/>
            <a:r>
              <a:rPr lang="fa-IR" dirty="0"/>
              <a:t>شربت های ضد سرفه مورد استفاده در اطفال </a:t>
            </a:r>
            <a:endParaRPr lang="en-US" dirty="0"/>
          </a:p>
        </p:txBody>
      </p:sp>
      <p:sp>
        <p:nvSpPr>
          <p:cNvPr id="3" name="Content Placeholder 2">
            <a:extLst>
              <a:ext uri="{FF2B5EF4-FFF2-40B4-BE49-F238E27FC236}">
                <a16:creationId xmlns:a16="http://schemas.microsoft.com/office/drawing/2014/main" xmlns="" id="{797310BC-A6EA-49DB-AF31-0F997554E39C}"/>
              </a:ext>
            </a:extLst>
          </p:cNvPr>
          <p:cNvSpPr>
            <a:spLocks noGrp="1"/>
          </p:cNvSpPr>
          <p:nvPr>
            <p:ph idx="1"/>
          </p:nvPr>
        </p:nvSpPr>
        <p:spPr/>
        <p:txBody>
          <a:bodyPr/>
          <a:lstStyle/>
          <a:p>
            <a:pPr algn="r" rtl="1">
              <a:buFontTx/>
              <a:buChar char="-"/>
            </a:pPr>
            <a:r>
              <a:rPr lang="fa-IR" dirty="0"/>
              <a:t>تیمیان</a:t>
            </a:r>
          </a:p>
          <a:p>
            <a:pPr algn="r" rtl="1">
              <a:buFontTx/>
              <a:buChar char="-"/>
            </a:pPr>
            <a:r>
              <a:rPr lang="fa-IR" dirty="0"/>
              <a:t>آیورامی</a:t>
            </a:r>
          </a:p>
          <a:p>
            <a:pPr algn="r" rtl="1">
              <a:buFontTx/>
              <a:buChar char="-"/>
            </a:pPr>
            <a:r>
              <a:rPr lang="fa-IR" dirty="0"/>
              <a:t>توسیان</a:t>
            </a:r>
          </a:p>
          <a:p>
            <a:pPr algn="r" rtl="1">
              <a:buFontTx/>
              <a:buChar char="-"/>
            </a:pPr>
            <a:r>
              <a:rPr lang="fa-IR" dirty="0"/>
              <a:t>پلارژین</a:t>
            </a:r>
          </a:p>
          <a:p>
            <a:pPr algn="r" rtl="1">
              <a:buFontTx/>
              <a:buChar char="-"/>
            </a:pPr>
            <a:r>
              <a:rPr lang="fa-IR" dirty="0"/>
              <a:t>کالیک</a:t>
            </a:r>
          </a:p>
          <a:p>
            <a:pPr marL="0" indent="0" algn="r" rtl="1">
              <a:buNone/>
            </a:pPr>
            <a:endParaRPr lang="fa-IR" dirty="0"/>
          </a:p>
          <a:p>
            <a:pPr marL="0" indent="0" algn="r" rtl="1">
              <a:buNone/>
            </a:pPr>
            <a:endParaRPr lang="fa-IR" dirty="0"/>
          </a:p>
          <a:p>
            <a:pPr marL="0" indent="0" algn="r" rtl="1">
              <a:buNone/>
            </a:pPr>
            <a:endParaRPr lang="fa-IR" dirty="0"/>
          </a:p>
        </p:txBody>
      </p:sp>
    </p:spTree>
    <p:extLst>
      <p:ext uri="{BB962C8B-B14F-4D97-AF65-F5344CB8AC3E}">
        <p14:creationId xmlns:p14="http://schemas.microsoft.com/office/powerpoint/2010/main" val="39461320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xmlns="" id="{2E03B75E-D86E-4C98-AE2B-7E0A0F7F0076}"/>
              </a:ext>
            </a:extLst>
          </p:cNvPr>
          <p:cNvPicPr>
            <a:picLocks noGrp="1" noChangeAspect="1"/>
          </p:cNvPicPr>
          <p:nvPr>
            <p:ph idx="1"/>
          </p:nvPr>
        </p:nvPicPr>
        <p:blipFill>
          <a:blip r:embed="rId2"/>
          <a:stretch>
            <a:fillRect/>
          </a:stretch>
        </p:blipFill>
        <p:spPr>
          <a:xfrm>
            <a:off x="0" y="2069024"/>
            <a:ext cx="4950221" cy="4788976"/>
          </a:xfrm>
          <a:prstGeom prst="rect">
            <a:avLst/>
          </a:prstGeom>
        </p:spPr>
      </p:pic>
      <p:pic>
        <p:nvPicPr>
          <p:cNvPr id="5" name="Picture 4">
            <a:extLst>
              <a:ext uri="{FF2B5EF4-FFF2-40B4-BE49-F238E27FC236}">
                <a16:creationId xmlns:a16="http://schemas.microsoft.com/office/drawing/2014/main" xmlns="" id="{15BBDABC-FEC8-4E41-B52E-BFE38B9FEE59}"/>
              </a:ext>
            </a:extLst>
          </p:cNvPr>
          <p:cNvPicPr>
            <a:picLocks noChangeAspect="1"/>
          </p:cNvPicPr>
          <p:nvPr/>
        </p:nvPicPr>
        <p:blipFill>
          <a:blip r:embed="rId3"/>
          <a:stretch>
            <a:fillRect/>
          </a:stretch>
        </p:blipFill>
        <p:spPr>
          <a:xfrm>
            <a:off x="5346306" y="2511855"/>
            <a:ext cx="3790950" cy="3105150"/>
          </a:xfrm>
          <a:prstGeom prst="rect">
            <a:avLst/>
          </a:prstGeom>
        </p:spPr>
      </p:pic>
      <p:sp>
        <p:nvSpPr>
          <p:cNvPr id="2" name="TextBox 1"/>
          <p:cNvSpPr txBox="1"/>
          <p:nvPr/>
        </p:nvSpPr>
        <p:spPr>
          <a:xfrm>
            <a:off x="2774197" y="759414"/>
            <a:ext cx="6028840" cy="923330"/>
          </a:xfrm>
          <a:prstGeom prst="rect">
            <a:avLst/>
          </a:prstGeom>
          <a:noFill/>
        </p:spPr>
        <p:txBody>
          <a:bodyPr wrap="square" rtlCol="1">
            <a:spAutoFit/>
          </a:bodyPr>
          <a:lstStyle/>
          <a:p>
            <a:pPr algn="r"/>
            <a:r>
              <a:rPr lang="fa-IR" b="1" dirty="0" smtClean="0"/>
              <a:t>شربت پلارژین اطفال</a:t>
            </a:r>
          </a:p>
          <a:p>
            <a:pPr algn="r"/>
            <a:r>
              <a:rPr lang="fa-IR" dirty="0" smtClean="0"/>
              <a:t>کودکان زیر یک سال از قطره استفاده می‌کنند. </a:t>
            </a:r>
          </a:p>
          <a:p>
            <a:pPr algn="r"/>
            <a:r>
              <a:rPr lang="fa-IR" dirty="0" smtClean="0"/>
              <a:t>کودکان بالای یک سال از شربت استفاده می‌کنند.  </a:t>
            </a:r>
            <a:endParaRPr lang="fa-IR" dirty="0"/>
          </a:p>
        </p:txBody>
      </p:sp>
    </p:spTree>
    <p:extLst>
      <p:ext uri="{BB962C8B-B14F-4D97-AF65-F5344CB8AC3E}">
        <p14:creationId xmlns:p14="http://schemas.microsoft.com/office/powerpoint/2010/main" val="12707986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F5D1150B-B63F-418F-A491-5F65784FF7D4}"/>
              </a:ext>
            </a:extLst>
          </p:cNvPr>
          <p:cNvPicPr>
            <a:picLocks noChangeAspect="1"/>
          </p:cNvPicPr>
          <p:nvPr/>
        </p:nvPicPr>
        <p:blipFill>
          <a:blip r:embed="rId2"/>
          <a:stretch>
            <a:fillRect/>
          </a:stretch>
        </p:blipFill>
        <p:spPr>
          <a:xfrm>
            <a:off x="-11182" y="-108608"/>
            <a:ext cx="4211223" cy="7047708"/>
          </a:xfrm>
          <a:prstGeom prst="rect">
            <a:avLst/>
          </a:prstGeom>
        </p:spPr>
      </p:pic>
      <p:sp>
        <p:nvSpPr>
          <p:cNvPr id="2" name="Title 1">
            <a:extLst>
              <a:ext uri="{FF2B5EF4-FFF2-40B4-BE49-F238E27FC236}">
                <a16:creationId xmlns:a16="http://schemas.microsoft.com/office/drawing/2014/main" xmlns="" id="{92AD0A71-AD7D-4BFF-9942-6FE1F5CF5260}"/>
              </a:ext>
            </a:extLst>
          </p:cNvPr>
          <p:cNvSpPr>
            <a:spLocks noGrp="1"/>
          </p:cNvSpPr>
          <p:nvPr>
            <p:ph type="title"/>
          </p:nvPr>
        </p:nvSpPr>
        <p:spPr/>
        <p:txBody>
          <a:bodyPr/>
          <a:lstStyle/>
          <a:p>
            <a:pPr algn="r" rtl="1"/>
            <a:r>
              <a:rPr lang="fa-IR" dirty="0"/>
              <a:t>کالیک</a:t>
            </a:r>
            <a:endParaRPr lang="en-US" dirty="0"/>
          </a:p>
        </p:txBody>
      </p:sp>
      <p:sp>
        <p:nvSpPr>
          <p:cNvPr id="3" name="Content Placeholder 2">
            <a:extLst>
              <a:ext uri="{FF2B5EF4-FFF2-40B4-BE49-F238E27FC236}">
                <a16:creationId xmlns:a16="http://schemas.microsoft.com/office/drawing/2014/main" xmlns="" id="{14539BB7-A222-4329-AC5B-3BB3B8F59DA2}"/>
              </a:ext>
            </a:extLst>
          </p:cNvPr>
          <p:cNvSpPr>
            <a:spLocks noGrp="1"/>
          </p:cNvSpPr>
          <p:nvPr>
            <p:ph idx="1"/>
          </p:nvPr>
        </p:nvSpPr>
        <p:spPr/>
        <p:txBody>
          <a:bodyPr/>
          <a:lstStyle/>
          <a:p>
            <a:pPr marL="0" indent="0" algn="r">
              <a:buNone/>
            </a:pPr>
            <a:r>
              <a:rPr lang="fa-IR" dirty="0"/>
              <a:t>حاوی عصاره شیرین‌بیان، آویشن و عسل</a:t>
            </a:r>
          </a:p>
          <a:p>
            <a:pPr marL="0" indent="0" algn="r">
              <a:buNone/>
            </a:pPr>
            <a:r>
              <a:rPr lang="fa-IR" dirty="0"/>
              <a:t>شیرین بیان: خلط آور خوب و ضد سرفه قوی</a:t>
            </a:r>
          </a:p>
          <a:p>
            <a:pPr marL="0" indent="0" algn="r">
              <a:buNone/>
            </a:pPr>
            <a:r>
              <a:rPr lang="fa-IR" dirty="0"/>
              <a:t>سایر استفاده‌ها: تب و آنفولانزا</a:t>
            </a:r>
          </a:p>
          <a:p>
            <a:pPr marL="0" indent="0" algn="r">
              <a:buNone/>
            </a:pPr>
            <a:r>
              <a:rPr lang="fa-IR" dirty="0"/>
              <a:t>میزان مصرف:</a:t>
            </a:r>
          </a:p>
          <a:p>
            <a:pPr marL="0" indent="0" algn="r">
              <a:buNone/>
            </a:pPr>
            <a:r>
              <a:rPr lang="fa-IR" dirty="0"/>
              <a:t>اطفال 3 تا 4 سال: هر 8 ساعت یک قاشق غذا خوری</a:t>
            </a:r>
          </a:p>
          <a:p>
            <a:pPr marL="0" indent="0" algn="r">
              <a:buNone/>
            </a:pPr>
            <a:r>
              <a:rPr lang="fa-IR" dirty="0"/>
              <a:t>5 تا 9 سال: هر 6 ساعت یک قاشق غذا خوری</a:t>
            </a:r>
          </a:p>
          <a:p>
            <a:pPr marL="0" indent="0" algn="r">
              <a:buNone/>
            </a:pPr>
            <a:r>
              <a:rPr lang="fa-IR" dirty="0"/>
              <a:t>10 تا </a:t>
            </a:r>
            <a:endParaRPr lang="en-US" dirty="0"/>
          </a:p>
        </p:txBody>
      </p:sp>
    </p:spTree>
    <p:extLst>
      <p:ext uri="{BB962C8B-B14F-4D97-AF65-F5344CB8AC3E}">
        <p14:creationId xmlns:p14="http://schemas.microsoft.com/office/powerpoint/2010/main" val="10508624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4AA6249-2219-43ED-8D1B-719F760D7F68}"/>
              </a:ext>
            </a:extLst>
          </p:cNvPr>
          <p:cNvSpPr>
            <a:spLocks noGrp="1"/>
          </p:cNvSpPr>
          <p:nvPr>
            <p:ph type="title"/>
          </p:nvPr>
        </p:nvSpPr>
        <p:spPr>
          <a:xfrm>
            <a:off x="0" y="1446508"/>
            <a:ext cx="8596668" cy="1320800"/>
          </a:xfrm>
        </p:spPr>
        <p:txBody>
          <a:bodyPr/>
          <a:lstStyle/>
          <a:p>
            <a:pPr algn="r"/>
            <a:r>
              <a:rPr lang="fa-IR" dirty="0"/>
              <a:t>آیورامی</a:t>
            </a:r>
            <a:endParaRPr lang="en-US" dirty="0"/>
          </a:p>
        </p:txBody>
      </p:sp>
      <p:sp>
        <p:nvSpPr>
          <p:cNvPr id="3" name="Content Placeholder 2">
            <a:extLst>
              <a:ext uri="{FF2B5EF4-FFF2-40B4-BE49-F238E27FC236}">
                <a16:creationId xmlns:a16="http://schemas.microsoft.com/office/drawing/2014/main" xmlns="" id="{D93F8522-5075-45FB-9A23-5DC63590250D}"/>
              </a:ext>
            </a:extLst>
          </p:cNvPr>
          <p:cNvSpPr>
            <a:spLocks noGrp="1"/>
          </p:cNvSpPr>
          <p:nvPr>
            <p:ph idx="1"/>
          </p:nvPr>
        </p:nvSpPr>
        <p:spPr>
          <a:xfrm>
            <a:off x="1857176" y="3192651"/>
            <a:ext cx="7671735" cy="4726983"/>
          </a:xfrm>
        </p:spPr>
        <p:txBody>
          <a:bodyPr/>
          <a:lstStyle/>
          <a:p>
            <a:pPr marL="0" indent="0" algn="r">
              <a:buNone/>
            </a:pPr>
            <a:r>
              <a:rPr lang="fa-IR" dirty="0"/>
              <a:t>حاوی عصاره خشک برگ عشقه</a:t>
            </a:r>
          </a:p>
          <a:p>
            <a:pPr marL="0" indent="0" algn="r">
              <a:buNone/>
            </a:pPr>
            <a:r>
              <a:rPr lang="fa-IR" dirty="0"/>
              <a:t>اثرات: کاهش التهاب حاد مجاری تنفسی،</a:t>
            </a:r>
            <a:endParaRPr lang="en-US" dirty="0"/>
          </a:p>
          <a:p>
            <a:pPr marL="0" indent="0" algn="r">
              <a:buNone/>
            </a:pPr>
            <a:r>
              <a:rPr lang="fa-IR" dirty="0"/>
              <a:t> خلط آور و بهبود سرفه ناشی از بیماری‌های برونشیتی و التهاب حاد و مزمن مجاری تنفسی</a:t>
            </a:r>
          </a:p>
          <a:p>
            <a:pPr marL="0" indent="0" algn="r">
              <a:buNone/>
            </a:pPr>
            <a:r>
              <a:rPr lang="fa-IR" dirty="0"/>
              <a:t>میزان مصرف:</a:t>
            </a:r>
          </a:p>
          <a:p>
            <a:pPr marL="0" indent="0" algn="r">
              <a:buNone/>
            </a:pPr>
            <a:r>
              <a:rPr lang="fa-IR" dirty="0"/>
              <a:t>عوارض: آلرژی، عوارض خفیف و گذرای گوارشی، در موراد نادر تنگی نفس، </a:t>
            </a:r>
            <a:endParaRPr lang="en-US" dirty="0"/>
          </a:p>
          <a:p>
            <a:pPr marL="0" indent="0" algn="r">
              <a:buNone/>
            </a:pPr>
            <a:r>
              <a:rPr lang="fa-IR" dirty="0"/>
              <a:t>التهاب پوست و خارش. در موراد نادر به علت وجود سوربیتول ممکن است اثر ملین داشته باشد. </a:t>
            </a:r>
          </a:p>
          <a:p>
            <a:pPr marL="0" indent="0" algn="r">
              <a:buNone/>
            </a:pPr>
            <a:r>
              <a:rPr lang="fa-IR" dirty="0">
                <a:solidFill>
                  <a:srgbClr val="FF0000"/>
                </a:solidFill>
              </a:rPr>
              <a:t>قابل استفاده در سرفه‌های خشک</a:t>
            </a:r>
            <a:endParaRPr lang="en-US" dirty="0">
              <a:solidFill>
                <a:srgbClr val="FF0000"/>
              </a:solidFill>
            </a:endParaRPr>
          </a:p>
        </p:txBody>
      </p:sp>
      <p:pic>
        <p:nvPicPr>
          <p:cNvPr id="4" name="Picture 3">
            <a:extLst>
              <a:ext uri="{FF2B5EF4-FFF2-40B4-BE49-F238E27FC236}">
                <a16:creationId xmlns:a16="http://schemas.microsoft.com/office/drawing/2014/main" xmlns="" id="{D67125C9-A9BB-414D-B11C-A4DE0C5A4F49}"/>
              </a:ext>
            </a:extLst>
          </p:cNvPr>
          <p:cNvPicPr>
            <a:picLocks noChangeAspect="1"/>
          </p:cNvPicPr>
          <p:nvPr/>
        </p:nvPicPr>
        <p:blipFill>
          <a:blip r:embed="rId2"/>
          <a:stretch>
            <a:fillRect/>
          </a:stretch>
        </p:blipFill>
        <p:spPr>
          <a:xfrm>
            <a:off x="1028700" y="0"/>
            <a:ext cx="5067300" cy="3467100"/>
          </a:xfrm>
          <a:prstGeom prst="rect">
            <a:avLst/>
          </a:prstGeom>
        </p:spPr>
      </p:pic>
    </p:spTree>
    <p:extLst>
      <p:ext uri="{BB962C8B-B14F-4D97-AF65-F5344CB8AC3E}">
        <p14:creationId xmlns:p14="http://schemas.microsoft.com/office/powerpoint/2010/main" val="11650938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C9DEAFBD-8765-4EC7-AA9C-4AAF60470044}"/>
              </a:ext>
            </a:extLst>
          </p:cNvPr>
          <p:cNvPicPr>
            <a:picLocks noChangeAspect="1"/>
          </p:cNvPicPr>
          <p:nvPr/>
        </p:nvPicPr>
        <p:blipFill>
          <a:blip r:embed="rId2"/>
          <a:stretch>
            <a:fillRect/>
          </a:stretch>
        </p:blipFill>
        <p:spPr>
          <a:xfrm>
            <a:off x="-185979" y="3241406"/>
            <a:ext cx="4379277" cy="3616594"/>
          </a:xfrm>
          <a:prstGeom prst="rect">
            <a:avLst/>
          </a:prstGeom>
        </p:spPr>
      </p:pic>
      <p:sp>
        <p:nvSpPr>
          <p:cNvPr id="2" name="Title 1">
            <a:extLst>
              <a:ext uri="{FF2B5EF4-FFF2-40B4-BE49-F238E27FC236}">
                <a16:creationId xmlns:a16="http://schemas.microsoft.com/office/drawing/2014/main" xmlns="" id="{13D0985B-35A5-4464-B3B5-E0F094B56773}"/>
              </a:ext>
            </a:extLst>
          </p:cNvPr>
          <p:cNvSpPr>
            <a:spLocks noGrp="1"/>
          </p:cNvSpPr>
          <p:nvPr>
            <p:ph type="title"/>
          </p:nvPr>
        </p:nvSpPr>
        <p:spPr>
          <a:xfrm>
            <a:off x="537849" y="383810"/>
            <a:ext cx="8596668" cy="1320800"/>
          </a:xfrm>
        </p:spPr>
        <p:txBody>
          <a:bodyPr/>
          <a:lstStyle/>
          <a:p>
            <a:pPr algn="r"/>
            <a:r>
              <a:rPr lang="fa-IR" dirty="0"/>
              <a:t>توسیان</a:t>
            </a:r>
            <a:endParaRPr lang="en-US" dirty="0"/>
          </a:p>
        </p:txBody>
      </p:sp>
      <p:sp>
        <p:nvSpPr>
          <p:cNvPr id="3" name="Content Placeholder 2">
            <a:extLst>
              <a:ext uri="{FF2B5EF4-FFF2-40B4-BE49-F238E27FC236}">
                <a16:creationId xmlns:a16="http://schemas.microsoft.com/office/drawing/2014/main" xmlns="" id="{9F34C626-19EC-4C53-AF6F-5AAE38BAC520}"/>
              </a:ext>
            </a:extLst>
          </p:cNvPr>
          <p:cNvSpPr>
            <a:spLocks noGrp="1"/>
          </p:cNvSpPr>
          <p:nvPr>
            <p:ph idx="1"/>
          </p:nvPr>
        </p:nvSpPr>
        <p:spPr>
          <a:xfrm>
            <a:off x="940806" y="1168930"/>
            <a:ext cx="8596668" cy="3880773"/>
          </a:xfrm>
        </p:spPr>
        <p:txBody>
          <a:bodyPr/>
          <a:lstStyle/>
          <a:p>
            <a:pPr marL="0" indent="0" algn="r">
              <a:buNone/>
            </a:pPr>
            <a:r>
              <a:rPr lang="fa-IR" dirty="0"/>
              <a:t>درمان سرفه، برونشیت، لارینژیت و تنگی نفس</a:t>
            </a:r>
          </a:p>
          <a:p>
            <a:pPr marL="0" indent="0" algn="r">
              <a:buNone/>
            </a:pPr>
            <a:r>
              <a:rPr lang="fa-IR" dirty="0"/>
              <a:t>عصاره برگ‌ها و سرشاخه‌های گل‌دار </a:t>
            </a:r>
            <a:r>
              <a:rPr lang="fa-IR" dirty="0" smtClean="0"/>
              <a:t>آویشن </a:t>
            </a:r>
            <a:endParaRPr lang="fa-IR" dirty="0"/>
          </a:p>
          <a:p>
            <a:pPr marL="0" indent="0" algn="r">
              <a:buNone/>
            </a:pPr>
            <a:r>
              <a:rPr lang="fa-IR" dirty="0"/>
              <a:t>میزان مصرف: کودکان 1 تا 6 سال: هر 8 ساعت یک قاشق مرباخوری</a:t>
            </a:r>
          </a:p>
          <a:p>
            <a:pPr marL="0" indent="0" algn="r">
              <a:buNone/>
            </a:pPr>
            <a:r>
              <a:rPr lang="fa-IR" dirty="0"/>
              <a:t>کودکان 6 تا 13 سال: هر 8 ساعت 2 قاشق غذا خوری</a:t>
            </a:r>
          </a:p>
          <a:p>
            <a:pPr marL="0" indent="0" algn="r">
              <a:buNone/>
            </a:pPr>
            <a:r>
              <a:rPr lang="fa-IR" dirty="0"/>
              <a:t>احتیاط مصرف: در افراد دیابتیک و افراد با هرگونه حساسیت به آویشن</a:t>
            </a:r>
          </a:p>
          <a:p>
            <a:pPr marL="0" indent="0" algn="r">
              <a:buNone/>
            </a:pPr>
            <a:r>
              <a:rPr lang="fa-IR" dirty="0"/>
              <a:t>درصورتی که علائم بیشتر از یک هفته ادامه یافت یا درصورت بروز تب یا تنگی نفس به پزشک مراجعه کنید. </a:t>
            </a:r>
          </a:p>
          <a:p>
            <a:pPr marL="0" indent="0" algn="r">
              <a:buNone/>
            </a:pPr>
            <a:r>
              <a:rPr lang="fa-IR" dirty="0"/>
              <a:t>در زنان باردار و شیرده توصیه نمی‌شود. </a:t>
            </a:r>
          </a:p>
          <a:p>
            <a:pPr marL="0" indent="0" algn="r">
              <a:buNone/>
            </a:pPr>
            <a:r>
              <a:rPr lang="fa-IR" dirty="0"/>
              <a:t>تا سه ماه بعد باز شدن درب ظرف قابل استفاده می‌باشد. </a:t>
            </a:r>
          </a:p>
          <a:p>
            <a:pPr marL="0" indent="0" algn="r">
              <a:buNone/>
            </a:pPr>
            <a:endParaRPr lang="fa-IR" dirty="0"/>
          </a:p>
          <a:p>
            <a:pPr marL="0" indent="0" algn="r">
              <a:buNone/>
            </a:pPr>
            <a:endParaRPr lang="en-US" dirty="0"/>
          </a:p>
        </p:txBody>
      </p:sp>
    </p:spTree>
    <p:extLst>
      <p:ext uri="{BB962C8B-B14F-4D97-AF65-F5344CB8AC3E}">
        <p14:creationId xmlns:p14="http://schemas.microsoft.com/office/powerpoint/2010/main" val="37964791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جمع بندی تداخلات گیاهان با داروها</a:t>
            </a:r>
            <a:endParaRPr lang="fa-IR" dirty="0"/>
          </a:p>
        </p:txBody>
      </p:sp>
      <p:sp>
        <p:nvSpPr>
          <p:cNvPr id="3" name="Content Placeholder 2"/>
          <p:cNvSpPr>
            <a:spLocks noGrp="1"/>
          </p:cNvSpPr>
          <p:nvPr>
            <p:ph idx="1"/>
          </p:nvPr>
        </p:nvSpPr>
        <p:spPr>
          <a:xfrm>
            <a:off x="898902" y="1416670"/>
            <a:ext cx="8375100" cy="5588564"/>
          </a:xfrm>
        </p:spPr>
        <p:txBody>
          <a:bodyPr>
            <a:normAutofit lnSpcReduction="10000"/>
          </a:bodyPr>
          <a:lstStyle/>
          <a:p>
            <a:pPr algn="r" rtl="1"/>
            <a:r>
              <a:rPr lang="fa-IR" dirty="0" smtClean="0"/>
              <a:t>گیاهان موسیلاژی سرعت تخلیه عده را کم می‌کنند و در صورتی که بعد غذا مصرف شوند، باعث ترش کردن معده و سو هاضمه می شوند. بنابراین باید با معده خالی یا یک ساعت قبل غذا یا دو ساعت بعد غذا مصرف شوند و به شکل گرم میل شوند. در صورتی که با آب سرد میل شوند باعث سوهاضمه می‌شوند و می بایست بین مصرف آن‌ها و سایر داروها یک ساعت فاصله باشد. </a:t>
            </a:r>
          </a:p>
          <a:p>
            <a:pPr marL="0" indent="0" algn="r" rtl="1">
              <a:buNone/>
            </a:pPr>
            <a:r>
              <a:rPr lang="fa-IR" dirty="0" smtClean="0"/>
              <a:t>       مثال این گیاهان قدومه، سپستان، به دانه، بنفشه و ... است. </a:t>
            </a:r>
          </a:p>
          <a:p>
            <a:pPr algn="r" rtl="1">
              <a:buFont typeface="Wingdings" panose="05000000000000000000" pitchFamily="2" charset="2"/>
              <a:buChar char="Ø"/>
            </a:pPr>
            <a:r>
              <a:rPr lang="fa-IR" dirty="0" smtClean="0"/>
              <a:t>آویشن باعث کاهش اثرات داروهای آنتی کولینرژیک می‌شود و با آنتی کواگلان ها و آنتی پلاکت‌ها اثرات تجمعی دارد. </a:t>
            </a:r>
          </a:p>
          <a:p>
            <a:pPr algn="r" rtl="1">
              <a:buFont typeface="Wingdings" panose="05000000000000000000" pitchFamily="2" charset="2"/>
              <a:buChar char="Ø"/>
            </a:pPr>
            <a:r>
              <a:rPr lang="fa-IR" dirty="0" smtClean="0"/>
              <a:t>ختمی اثرات هیپوگلایسمیک دارد</a:t>
            </a:r>
          </a:p>
          <a:p>
            <a:pPr algn="r" rtl="1">
              <a:buFont typeface="Wingdings" panose="05000000000000000000" pitchFamily="2" charset="2"/>
              <a:buChar char="Ø"/>
            </a:pPr>
            <a:r>
              <a:rPr lang="fa-IR" dirty="0" smtClean="0"/>
              <a:t>شیرین بیان دارای اثرات ضد پلاکت و انتی ترومبین داردو در بیماران مصرف کننده داروهای ضد انعقاد باید با احتیاط مصرف شود. </a:t>
            </a:r>
          </a:p>
          <a:p>
            <a:pPr algn="r" rtl="1">
              <a:buFont typeface="Wingdings" panose="05000000000000000000" pitchFamily="2" charset="2"/>
              <a:buChar char="Ø"/>
            </a:pPr>
            <a:r>
              <a:rPr lang="fa-IR" dirty="0" smtClean="0"/>
              <a:t>سرخارگل و سایر گیاهان تقویت کننده سیستم ایمنی نباید در بیماران با نقص سیستم ایمنی مانند</a:t>
            </a:r>
            <a:r>
              <a:rPr lang="fa-IR" dirty="0"/>
              <a:t> </a:t>
            </a:r>
            <a:r>
              <a:rPr lang="en-US" dirty="0"/>
              <a:t>AIDS</a:t>
            </a:r>
            <a:r>
              <a:rPr lang="fa-IR" dirty="0" smtClean="0"/>
              <a:t> و بیماران خود ایمنی مانند </a:t>
            </a:r>
            <a:r>
              <a:rPr lang="en-US" dirty="0" smtClean="0"/>
              <a:t>MS </a:t>
            </a:r>
            <a:r>
              <a:rPr lang="fa-IR" dirty="0" smtClean="0"/>
              <a:t>مصرف گردد. </a:t>
            </a:r>
            <a:endParaRPr lang="fa-IR" dirty="0"/>
          </a:p>
          <a:p>
            <a:pPr algn="r" rtl="1">
              <a:buFont typeface="Wingdings" panose="05000000000000000000" pitchFamily="2" charset="2"/>
              <a:buChar char="Ø"/>
            </a:pPr>
            <a:r>
              <a:rPr lang="fa-IR" dirty="0" smtClean="0"/>
              <a:t>زنجبیل با آنتی کواگلانها و داروهای ضد التهاب استروئیدی و سیر و سولفاسالازین تداخل دارد. </a:t>
            </a:r>
          </a:p>
          <a:p>
            <a:pPr algn="r" rtl="1">
              <a:buFont typeface="Wingdings" panose="05000000000000000000" pitchFamily="2" charset="2"/>
              <a:buChar char="Ø"/>
            </a:pPr>
            <a:r>
              <a:rPr lang="fa-IR" dirty="0" smtClean="0"/>
              <a:t>در مورد بسیاری از گیاهان دارویی و داروهای گیاهی مطالعات کافی درمورد مصرف در بارداری و شیردهی صورت نگرفته است. </a:t>
            </a:r>
          </a:p>
        </p:txBody>
      </p:sp>
    </p:spTree>
    <p:extLst>
      <p:ext uri="{BB962C8B-B14F-4D97-AF65-F5344CB8AC3E}">
        <p14:creationId xmlns:p14="http://schemas.microsoft.com/office/powerpoint/2010/main" val="18552562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74592" y="0"/>
            <a:ext cx="7766936" cy="1646302"/>
          </a:xfrm>
        </p:spPr>
        <p:txBody>
          <a:bodyPr/>
          <a:lstStyle/>
          <a:p>
            <a:r>
              <a:rPr lang="fa-IR" dirty="0" smtClean="0"/>
              <a:t>سایر نکات </a:t>
            </a:r>
            <a:endParaRPr lang="fa-IR" dirty="0"/>
          </a:p>
        </p:txBody>
      </p:sp>
      <p:sp>
        <p:nvSpPr>
          <p:cNvPr id="3" name="Subtitle 2"/>
          <p:cNvSpPr>
            <a:spLocks noGrp="1"/>
          </p:cNvSpPr>
          <p:nvPr>
            <p:ph type="subTitle" idx="1"/>
          </p:nvPr>
        </p:nvSpPr>
        <p:spPr>
          <a:xfrm>
            <a:off x="1274592" y="1754790"/>
            <a:ext cx="8520336" cy="5103210"/>
          </a:xfrm>
        </p:spPr>
        <p:txBody>
          <a:bodyPr>
            <a:normAutofit fontScale="92500" lnSpcReduction="10000"/>
          </a:bodyPr>
          <a:lstStyle/>
          <a:p>
            <a:r>
              <a:rPr lang="fa-IR" b="1" dirty="0" smtClean="0"/>
              <a:t>شربت برونکلد با داروهای ایبوبروفن، استامینوفن و داروهای فشار خون و استاتین تداخل دارد. </a:t>
            </a:r>
          </a:p>
          <a:p>
            <a:r>
              <a:rPr lang="fa-IR" b="1" dirty="0" smtClean="0"/>
              <a:t>شربت پلارژین در افراد مصرف کننده ترکیبات ضد انعقاد و با سابقه خون‌ریزی و افراد مصرف کننده داروهای سرکوب سیستم ایمنی منع مصرف دارد.  </a:t>
            </a:r>
          </a:p>
          <a:p>
            <a:r>
              <a:rPr lang="fa-IR" b="1" dirty="0" smtClean="0"/>
              <a:t>شربت سینوپرت حاوی مانیتول است و در افرادی که عدم تحمل به قند دارند بهتر است مصرف نگردد. مانیتول باعث اثرات خفیف ملینی می‌شود. </a:t>
            </a:r>
            <a:endParaRPr lang="en-US" b="1" dirty="0" smtClean="0"/>
          </a:p>
          <a:p>
            <a:r>
              <a:rPr lang="fa-IR" b="1" dirty="0" smtClean="0"/>
              <a:t>شربت برونشی‌پرت حاوی قند مانیتول است و جهت درمان برونشیت و آسم استفاده ‌می‌شود.</a:t>
            </a:r>
            <a:endParaRPr lang="en-US" b="1" dirty="0" smtClean="0"/>
          </a:p>
          <a:p>
            <a:r>
              <a:rPr lang="fa-IR" b="1" dirty="0" smtClean="0"/>
              <a:t>شربت آبویلین و پروسپان به علت وجود سوربیتول ممکن است اثرات ملینی داشته باشد.</a:t>
            </a:r>
          </a:p>
          <a:p>
            <a:r>
              <a:rPr lang="fa-IR" b="1" dirty="0" smtClean="0"/>
              <a:t>شربت تیمیان به علت وجود اکالیپتوس و مرزه خاصیت ضدعفونی‌کنندگی مجاری تنفسی را دارد. </a:t>
            </a:r>
          </a:p>
          <a:p>
            <a:r>
              <a:rPr lang="fa-IR" b="1" dirty="0" smtClean="0"/>
              <a:t>شربت بنفشه در افرادی که زخم معده فعال دارند و افراد دیابتی باید با احتیاط مصرف شود.  </a:t>
            </a:r>
            <a:endParaRPr lang="en-US" b="1" dirty="0" smtClean="0"/>
          </a:p>
          <a:p>
            <a:r>
              <a:rPr lang="fa-IR" b="1" dirty="0" smtClean="0"/>
              <a:t>روتارین حاوی به‌دانه و مرزنجوش است که به علت وجود مرزنجوش 2 هفته قبل عمل جراحی باید قطع گردد. </a:t>
            </a:r>
            <a:endParaRPr lang="en-US" b="1" dirty="0" smtClean="0"/>
          </a:p>
          <a:p>
            <a:pPr rtl="1"/>
            <a:r>
              <a:rPr lang="fa-IR" b="1" dirty="0" smtClean="0"/>
              <a:t>شربت نوسکاف منع مصرف در مصرف‌کنندگان وارفارین و </a:t>
            </a:r>
            <a:r>
              <a:rPr lang="en-US" b="1" dirty="0" smtClean="0"/>
              <a:t>MAOI</a:t>
            </a:r>
            <a:r>
              <a:rPr lang="fa-IR" b="1" dirty="0" smtClean="0"/>
              <a:t> دارد. </a:t>
            </a:r>
            <a:endParaRPr lang="fa-IR" b="1" dirty="0"/>
          </a:p>
        </p:txBody>
      </p:sp>
    </p:spTree>
    <p:extLst>
      <p:ext uri="{BB962C8B-B14F-4D97-AF65-F5344CB8AC3E}">
        <p14:creationId xmlns:p14="http://schemas.microsoft.com/office/powerpoint/2010/main" val="313226903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91412CA-79B4-4677-B9F5-03C9B36361FF}"/>
              </a:ext>
            </a:extLst>
          </p:cNvPr>
          <p:cNvSpPr>
            <a:spLocks noGrp="1"/>
          </p:cNvSpPr>
          <p:nvPr>
            <p:ph type="title"/>
          </p:nvPr>
        </p:nvSpPr>
        <p:spPr/>
        <p:txBody>
          <a:bodyPr/>
          <a:lstStyle/>
          <a:p>
            <a:pPr algn="r"/>
            <a:r>
              <a:rPr lang="fa-IR" dirty="0"/>
              <a:t>کدام شربت های گیاهی در سرفه خشک و خلط دار استفاده می شوند:</a:t>
            </a:r>
            <a:endParaRPr lang="en-US" dirty="0"/>
          </a:p>
        </p:txBody>
      </p:sp>
      <p:sp>
        <p:nvSpPr>
          <p:cNvPr id="3" name="Content Placeholder 2">
            <a:extLst>
              <a:ext uri="{FF2B5EF4-FFF2-40B4-BE49-F238E27FC236}">
                <a16:creationId xmlns:a16="http://schemas.microsoft.com/office/drawing/2014/main" xmlns="" id="{84C9E1E6-7916-4B04-A035-EEEC5710F2B6}"/>
              </a:ext>
            </a:extLst>
          </p:cNvPr>
          <p:cNvSpPr>
            <a:spLocks noGrp="1"/>
          </p:cNvSpPr>
          <p:nvPr>
            <p:ph idx="1"/>
          </p:nvPr>
        </p:nvSpPr>
        <p:spPr/>
        <p:txBody>
          <a:bodyPr/>
          <a:lstStyle/>
          <a:p>
            <a:pPr marL="0" indent="0" algn="r">
              <a:buNone/>
            </a:pPr>
            <a:r>
              <a:rPr lang="fa-IR" dirty="0"/>
              <a:t>درمان سرفه خشک: شربت‌های گیاهی حاوی عشقه و پیچک، </a:t>
            </a:r>
            <a:r>
              <a:rPr lang="fa-IR" dirty="0" smtClean="0"/>
              <a:t>نفشه، پرسیاوشان </a:t>
            </a:r>
            <a:r>
              <a:rPr lang="fa-IR" dirty="0"/>
              <a:t>و </a:t>
            </a:r>
            <a:r>
              <a:rPr lang="fa-IR" dirty="0" smtClean="0"/>
              <a:t>ترنجبین، زوفا غیر عسلی( </a:t>
            </a:r>
            <a:r>
              <a:rPr lang="fa-IR" dirty="0"/>
              <a:t>گیاهانی که مزاج تر و معتدل‌تری دارند ترش مزه اند و برای سرفه‌های خشک کاربرد دارند.)</a:t>
            </a:r>
          </a:p>
          <a:p>
            <a:pPr marL="0" indent="0" algn="r">
              <a:buNone/>
            </a:pPr>
            <a:endParaRPr lang="fa-IR" dirty="0"/>
          </a:p>
          <a:p>
            <a:pPr marL="0" indent="0" algn="r">
              <a:buNone/>
            </a:pPr>
            <a:r>
              <a:rPr lang="fa-IR" dirty="0"/>
              <a:t>درمان سرفه خلط دار : شربت های گیاهی حاوی آویشن(شربت‌هایی که مزه تلخ دارند. برای سرفه خلط دار استفاده </a:t>
            </a:r>
            <a:r>
              <a:rPr lang="fa-IR" dirty="0" smtClean="0"/>
              <a:t>می‌شوند و مزاج گرم و خشک تری دارند.)</a:t>
            </a:r>
          </a:p>
          <a:p>
            <a:pPr marL="0" indent="0" algn="r">
              <a:buNone/>
            </a:pPr>
            <a:endParaRPr lang="fa-IR" dirty="0"/>
          </a:p>
          <a:p>
            <a:pPr marL="0" indent="0" algn="r">
              <a:buNone/>
            </a:pPr>
            <a:r>
              <a:rPr lang="fa-IR" dirty="0" smtClean="0"/>
              <a:t>مثال سایر گیاهانی که مزه تلخ دارند و مزاجشان گرم و خشک است: بابونه، کرفس </a:t>
            </a:r>
            <a:endParaRPr lang="en-US" dirty="0"/>
          </a:p>
        </p:txBody>
      </p:sp>
    </p:spTree>
    <p:extLst>
      <p:ext uri="{BB962C8B-B14F-4D97-AF65-F5344CB8AC3E}">
        <p14:creationId xmlns:p14="http://schemas.microsoft.com/office/powerpoint/2010/main" val="41516344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42902E5-81D3-45A8-8DE6-413002448F78}"/>
              </a:ext>
            </a:extLst>
          </p:cNvPr>
          <p:cNvSpPr>
            <a:spLocks noGrp="1"/>
          </p:cNvSpPr>
          <p:nvPr>
            <p:ph type="title"/>
          </p:nvPr>
        </p:nvSpPr>
        <p:spPr/>
        <p:txBody>
          <a:bodyPr>
            <a:normAutofit fontScale="90000"/>
          </a:bodyPr>
          <a:lstStyle/>
          <a:p>
            <a:pPr algn="r"/>
            <a:r>
              <a:rPr lang="fa-IR" dirty="0"/>
              <a:t>مصرف داروی گیاهی باید برای افراد با مشخصات زیر با احتیاط و زیر نظر پزشک صورت گیرد:</a:t>
            </a:r>
            <a:r>
              <a:rPr lang="en-US" dirty="0"/>
              <a:t/>
            </a:r>
            <a:br>
              <a:rPr lang="en-US" dirty="0"/>
            </a:br>
            <a:endParaRPr lang="en-US" dirty="0"/>
          </a:p>
        </p:txBody>
      </p:sp>
      <p:sp>
        <p:nvSpPr>
          <p:cNvPr id="3" name="Content Placeholder 2">
            <a:extLst>
              <a:ext uri="{FF2B5EF4-FFF2-40B4-BE49-F238E27FC236}">
                <a16:creationId xmlns:a16="http://schemas.microsoft.com/office/drawing/2014/main" xmlns="" id="{413AC607-1F36-423F-AC78-93A98034B3A5}"/>
              </a:ext>
            </a:extLst>
          </p:cNvPr>
          <p:cNvSpPr>
            <a:spLocks noGrp="1"/>
          </p:cNvSpPr>
          <p:nvPr>
            <p:ph idx="1"/>
          </p:nvPr>
        </p:nvSpPr>
        <p:spPr/>
        <p:txBody>
          <a:bodyPr/>
          <a:lstStyle/>
          <a:p>
            <a:pPr lvl="0" algn="r" rtl="1">
              <a:buFont typeface="Wingdings" panose="05000000000000000000" pitchFamily="2" charset="2"/>
              <a:buChar char="Ø"/>
            </a:pPr>
            <a:r>
              <a:rPr lang="fa-IR" dirty="0"/>
              <a:t>افرادی که داروهای دیگر مصرف می کنند</a:t>
            </a:r>
            <a:endParaRPr lang="en-US" dirty="0"/>
          </a:p>
          <a:p>
            <a:pPr lvl="0" algn="r" rtl="1">
              <a:buFont typeface="Wingdings" panose="05000000000000000000" pitchFamily="2" charset="2"/>
              <a:buChar char="Ø"/>
            </a:pPr>
            <a:r>
              <a:rPr lang="fa-IR" dirty="0"/>
              <a:t>افراد مبتلا به بیماری های جدی مانند بیماری های کبدی یا کلیوی</a:t>
            </a:r>
            <a:endParaRPr lang="en-US" dirty="0"/>
          </a:p>
          <a:p>
            <a:pPr lvl="0" algn="r" rtl="1">
              <a:buFont typeface="Wingdings" panose="05000000000000000000" pitchFamily="2" charset="2"/>
              <a:buChar char="Ø"/>
            </a:pPr>
            <a:r>
              <a:rPr lang="fa-IR" dirty="0"/>
              <a:t>افرادی که قرار است تحت جراحی قرار بگیرد</a:t>
            </a:r>
            <a:endParaRPr lang="en-US" dirty="0"/>
          </a:p>
          <a:p>
            <a:pPr lvl="0" algn="r" rtl="1">
              <a:buFont typeface="Wingdings" panose="05000000000000000000" pitchFamily="2" charset="2"/>
              <a:buChar char="Ø"/>
            </a:pPr>
            <a:r>
              <a:rPr lang="fa-IR" dirty="0"/>
              <a:t>زنان باردار یا شیرده</a:t>
            </a:r>
            <a:endParaRPr lang="en-US" dirty="0"/>
          </a:p>
          <a:p>
            <a:pPr lvl="0" algn="r" rtl="1">
              <a:buFont typeface="Wingdings" panose="05000000000000000000" pitchFamily="2" charset="2"/>
              <a:buChar char="Ø"/>
            </a:pPr>
            <a:r>
              <a:rPr lang="fa-IR" dirty="0"/>
              <a:t>سالمندان</a:t>
            </a:r>
            <a:endParaRPr lang="en-US" dirty="0"/>
          </a:p>
          <a:p>
            <a:pPr lvl="0" algn="r" rtl="1">
              <a:buFont typeface="Wingdings" panose="05000000000000000000" pitchFamily="2" charset="2"/>
              <a:buChar char="Ø"/>
            </a:pPr>
            <a:r>
              <a:rPr lang="fa-IR" dirty="0"/>
              <a:t>کودکان</a:t>
            </a:r>
            <a:endParaRPr lang="en-US" dirty="0"/>
          </a:p>
          <a:p>
            <a:pPr algn="r">
              <a:buFont typeface="Wingdings" panose="05000000000000000000" pitchFamily="2" charset="2"/>
              <a:buChar char="Ø"/>
            </a:pPr>
            <a:endParaRPr lang="en-US" dirty="0"/>
          </a:p>
        </p:txBody>
      </p:sp>
    </p:spTree>
    <p:extLst>
      <p:ext uri="{BB962C8B-B14F-4D97-AF65-F5344CB8AC3E}">
        <p14:creationId xmlns:p14="http://schemas.microsoft.com/office/powerpoint/2010/main" val="80899988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67582" y="668724"/>
            <a:ext cx="7766936" cy="1646302"/>
          </a:xfrm>
        </p:spPr>
        <p:txBody>
          <a:bodyPr/>
          <a:lstStyle/>
          <a:p>
            <a:pPr rtl="1"/>
            <a:r>
              <a:rPr lang="fa-IR" dirty="0" smtClean="0"/>
              <a:t>منابع</a:t>
            </a:r>
            <a:r>
              <a:rPr lang="en-US" dirty="0" smtClean="0"/>
              <a:t>:</a:t>
            </a:r>
            <a:endParaRPr lang="fa-IR" dirty="0"/>
          </a:p>
        </p:txBody>
      </p:sp>
      <p:sp>
        <p:nvSpPr>
          <p:cNvPr id="3" name="Subtitle 2"/>
          <p:cNvSpPr>
            <a:spLocks noGrp="1"/>
          </p:cNvSpPr>
          <p:nvPr>
            <p:ph type="subTitle" idx="1"/>
          </p:nvPr>
        </p:nvSpPr>
        <p:spPr>
          <a:xfrm>
            <a:off x="1600057" y="2593992"/>
            <a:ext cx="7766936" cy="2334469"/>
          </a:xfrm>
        </p:spPr>
        <p:txBody>
          <a:bodyPr>
            <a:normAutofit/>
          </a:bodyPr>
          <a:lstStyle/>
          <a:p>
            <a:pPr algn="l"/>
            <a:r>
              <a:rPr lang="en-US" dirty="0" smtClean="0"/>
              <a:t>Natural medicine</a:t>
            </a:r>
          </a:p>
          <a:p>
            <a:pPr algn="l"/>
            <a:r>
              <a:rPr lang="en-US" dirty="0" smtClean="0"/>
              <a:t>American herbal products association </a:t>
            </a:r>
          </a:p>
          <a:p>
            <a:pPr algn="l"/>
            <a:r>
              <a:rPr lang="en-US" dirty="0" smtClean="0"/>
              <a:t>PDR for herbal medicine </a:t>
            </a:r>
          </a:p>
          <a:p>
            <a:pPr rtl="1"/>
            <a:r>
              <a:rPr lang="fa-IR" dirty="0" smtClean="0"/>
              <a:t>کتاب متداول‌ترین گیاهان دارویی سنتی ایران، دکتر غلام‌رضا امین </a:t>
            </a:r>
            <a:endParaRPr lang="en-US" dirty="0" smtClean="0"/>
          </a:p>
          <a:p>
            <a:pPr algn="l"/>
            <a:endParaRPr lang="fa-IR" dirty="0"/>
          </a:p>
        </p:txBody>
      </p:sp>
    </p:spTree>
    <p:extLst>
      <p:ext uri="{BB962C8B-B14F-4D97-AF65-F5344CB8AC3E}">
        <p14:creationId xmlns:p14="http://schemas.microsoft.com/office/powerpoint/2010/main" val="15421626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98B6BF-59F2-4517-94C0-559D9449A127}"/>
              </a:ext>
            </a:extLst>
          </p:cNvPr>
          <p:cNvSpPr>
            <a:spLocks noGrp="1"/>
          </p:cNvSpPr>
          <p:nvPr>
            <p:ph type="ctrTitle"/>
          </p:nvPr>
        </p:nvSpPr>
        <p:spPr>
          <a:xfrm>
            <a:off x="1166104" y="684222"/>
            <a:ext cx="7766936" cy="1646302"/>
          </a:xfrm>
        </p:spPr>
        <p:txBody>
          <a:bodyPr>
            <a:noAutofit/>
          </a:bodyPr>
          <a:lstStyle/>
          <a:p>
            <a:r>
              <a:rPr lang="fa-IR" sz="4000" dirty="0"/>
              <a:t>معرفی بعضی گیاهان دارویی که در ترکیبات ضد سرفه و درمان سرماخوردگی به کار می روند:</a:t>
            </a:r>
            <a:endParaRPr lang="en-US" sz="4000" dirty="0"/>
          </a:p>
        </p:txBody>
      </p:sp>
      <p:sp>
        <p:nvSpPr>
          <p:cNvPr id="3" name="Subtitle 2">
            <a:extLst>
              <a:ext uri="{FF2B5EF4-FFF2-40B4-BE49-F238E27FC236}">
                <a16:creationId xmlns:a16="http://schemas.microsoft.com/office/drawing/2014/main" xmlns="" id="{01F29987-B59F-43CD-B298-FDB891A11A0A}"/>
              </a:ext>
            </a:extLst>
          </p:cNvPr>
          <p:cNvSpPr>
            <a:spLocks noGrp="1"/>
          </p:cNvSpPr>
          <p:nvPr>
            <p:ph type="subTitle" idx="1"/>
          </p:nvPr>
        </p:nvSpPr>
        <p:spPr>
          <a:xfrm>
            <a:off x="6183824" y="2719101"/>
            <a:ext cx="3090179" cy="3704095"/>
          </a:xfrm>
        </p:spPr>
        <p:txBody>
          <a:bodyPr>
            <a:noAutofit/>
          </a:bodyPr>
          <a:lstStyle/>
          <a:p>
            <a:pPr marL="342900" indent="-342900" algn="r" rtl="1">
              <a:buFontTx/>
              <a:buChar char="-"/>
            </a:pPr>
            <a:r>
              <a:rPr lang="fa-IR" sz="2000" b="1" dirty="0">
                <a:solidFill>
                  <a:schemeClr val="tx1"/>
                </a:solidFill>
              </a:rPr>
              <a:t>آویشن</a:t>
            </a:r>
          </a:p>
          <a:p>
            <a:pPr marL="342900" indent="-342900" algn="r" rtl="1">
              <a:buFontTx/>
              <a:buChar char="-"/>
            </a:pPr>
            <a:r>
              <a:rPr lang="fa-IR" sz="2000" b="1" dirty="0">
                <a:solidFill>
                  <a:schemeClr val="tx1"/>
                </a:solidFill>
              </a:rPr>
              <a:t>پیچک</a:t>
            </a:r>
          </a:p>
          <a:p>
            <a:pPr marL="342900" indent="-342900" algn="r" rtl="1">
              <a:buFontTx/>
              <a:buChar char="-"/>
            </a:pPr>
            <a:r>
              <a:rPr lang="fa-IR" sz="2000" b="1" dirty="0" smtClean="0">
                <a:solidFill>
                  <a:schemeClr val="tx1"/>
                </a:solidFill>
              </a:rPr>
              <a:t>ختمی</a:t>
            </a:r>
          </a:p>
          <a:p>
            <a:pPr marL="342900" indent="-342900" algn="r" rtl="1">
              <a:buFontTx/>
              <a:buChar char="-"/>
            </a:pPr>
            <a:r>
              <a:rPr lang="fa-IR" sz="2000" b="1" dirty="0" smtClean="0">
                <a:solidFill>
                  <a:schemeClr val="tx1"/>
                </a:solidFill>
              </a:rPr>
              <a:t>عسل</a:t>
            </a:r>
          </a:p>
          <a:p>
            <a:pPr marL="342900" indent="-342900" algn="r" rtl="1">
              <a:buFontTx/>
              <a:buChar char="-"/>
            </a:pPr>
            <a:r>
              <a:rPr lang="fa-IR" sz="2000" b="1" dirty="0" smtClean="0">
                <a:solidFill>
                  <a:schemeClr val="tx1"/>
                </a:solidFill>
              </a:rPr>
              <a:t>اکالیپتوس</a:t>
            </a:r>
          </a:p>
          <a:p>
            <a:pPr marL="342900" indent="-342900" algn="r" rtl="1">
              <a:buFontTx/>
              <a:buChar char="-"/>
            </a:pPr>
            <a:r>
              <a:rPr lang="fa-IR" sz="2000" b="1" dirty="0" smtClean="0">
                <a:solidFill>
                  <a:schemeClr val="tx1"/>
                </a:solidFill>
              </a:rPr>
              <a:t>شیرین بیان</a:t>
            </a:r>
          </a:p>
          <a:p>
            <a:pPr marL="342900" indent="-342900" algn="r" rtl="1">
              <a:buFontTx/>
              <a:buChar char="-"/>
            </a:pPr>
            <a:r>
              <a:rPr lang="fa-IR" sz="2000" b="1" dirty="0" smtClean="0">
                <a:solidFill>
                  <a:schemeClr val="tx1"/>
                </a:solidFill>
              </a:rPr>
              <a:t>رازیانه </a:t>
            </a:r>
            <a:endParaRPr lang="fa-IR" sz="2000" b="1" dirty="0">
              <a:solidFill>
                <a:schemeClr val="tx1"/>
              </a:solidFill>
            </a:endParaRPr>
          </a:p>
          <a:p>
            <a:pPr marL="342900" indent="-342900" algn="r" rtl="1">
              <a:buFontTx/>
              <a:buChar char="-"/>
            </a:pPr>
            <a:r>
              <a:rPr lang="fa-IR" sz="2000" b="1" dirty="0" smtClean="0">
                <a:solidFill>
                  <a:schemeClr val="tx1"/>
                </a:solidFill>
              </a:rPr>
              <a:t>عشقه </a:t>
            </a:r>
            <a:endParaRPr lang="fa-IR" sz="2000" b="1" dirty="0">
              <a:solidFill>
                <a:schemeClr val="tx1"/>
              </a:solidFill>
            </a:endParaRPr>
          </a:p>
          <a:p>
            <a:pPr marL="342900" indent="-342900" algn="r" rtl="1">
              <a:buFontTx/>
              <a:buChar char="-"/>
            </a:pPr>
            <a:endParaRPr lang="fa-IR" sz="2000" b="1" dirty="0">
              <a:solidFill>
                <a:schemeClr val="tx1"/>
              </a:solidFill>
            </a:endParaRPr>
          </a:p>
        </p:txBody>
      </p:sp>
      <p:sp>
        <p:nvSpPr>
          <p:cNvPr id="4" name="TextBox 3"/>
          <p:cNvSpPr txBox="1"/>
          <p:nvPr/>
        </p:nvSpPr>
        <p:spPr>
          <a:xfrm>
            <a:off x="2092271" y="3688597"/>
            <a:ext cx="184731" cy="369332"/>
          </a:xfrm>
          <a:prstGeom prst="rect">
            <a:avLst/>
          </a:prstGeom>
          <a:noFill/>
        </p:spPr>
        <p:txBody>
          <a:bodyPr wrap="none" rtlCol="1">
            <a:spAutoFit/>
          </a:bodyPr>
          <a:lstStyle/>
          <a:p>
            <a:endParaRPr lang="fa-IR"/>
          </a:p>
        </p:txBody>
      </p:sp>
      <p:sp>
        <p:nvSpPr>
          <p:cNvPr id="6" name="TextBox 5"/>
          <p:cNvSpPr txBox="1"/>
          <p:nvPr/>
        </p:nvSpPr>
        <p:spPr>
          <a:xfrm>
            <a:off x="1400713" y="2632156"/>
            <a:ext cx="2353529" cy="1938992"/>
          </a:xfrm>
          <a:prstGeom prst="rect">
            <a:avLst/>
          </a:prstGeom>
          <a:noFill/>
        </p:spPr>
        <p:txBody>
          <a:bodyPr wrap="none" rtlCol="1">
            <a:spAutoFit/>
          </a:bodyPr>
          <a:lstStyle/>
          <a:p>
            <a:pPr marL="285750" indent="-285750" algn="r" rtl="1">
              <a:buFontTx/>
              <a:buChar char="-"/>
            </a:pPr>
            <a:r>
              <a:rPr lang="fa-IR" sz="2000" b="1" dirty="0" smtClean="0"/>
              <a:t>پرسیاوشان</a:t>
            </a:r>
          </a:p>
          <a:p>
            <a:pPr marL="285750" indent="-285750" algn="r" rtl="1">
              <a:buFontTx/>
              <a:buChar char="-"/>
            </a:pPr>
            <a:r>
              <a:rPr lang="fa-IR" sz="2000" b="1" dirty="0" smtClean="0"/>
              <a:t>پوتار</a:t>
            </a:r>
          </a:p>
          <a:p>
            <a:pPr marL="285750" indent="-285750" algn="r" rtl="1">
              <a:buFontTx/>
              <a:buChar char="-"/>
            </a:pPr>
            <a:r>
              <a:rPr lang="fa-IR" sz="2000" b="1" dirty="0" smtClean="0"/>
              <a:t>تخم تاج خروس</a:t>
            </a:r>
          </a:p>
          <a:p>
            <a:pPr marL="285750" indent="-285750" algn="r" rtl="1">
              <a:buFontTx/>
              <a:buChar char="-"/>
            </a:pPr>
            <a:r>
              <a:rPr lang="fa-IR" sz="2000" b="1" dirty="0" smtClean="0"/>
              <a:t>تخم خرفه </a:t>
            </a:r>
          </a:p>
          <a:p>
            <a:pPr marL="285750" indent="-285750" algn="r" rtl="1">
              <a:buFontTx/>
              <a:buChar char="-"/>
            </a:pPr>
            <a:r>
              <a:rPr lang="fa-IR" sz="2000" b="1" dirty="0" smtClean="0"/>
              <a:t>ریشه بز</a:t>
            </a:r>
          </a:p>
          <a:p>
            <a:pPr marL="285750" indent="-285750" algn="r" rtl="1">
              <a:buFontTx/>
              <a:buChar char="-"/>
            </a:pPr>
            <a:r>
              <a:rPr lang="fa-IR" sz="2000" b="1" dirty="0" smtClean="0"/>
              <a:t>قدومه سپستان</a:t>
            </a:r>
          </a:p>
        </p:txBody>
      </p:sp>
      <p:sp>
        <p:nvSpPr>
          <p:cNvPr id="7" name="TextBox 6"/>
          <p:cNvSpPr txBox="1"/>
          <p:nvPr/>
        </p:nvSpPr>
        <p:spPr>
          <a:xfrm>
            <a:off x="4691086" y="2591049"/>
            <a:ext cx="1712328" cy="1938992"/>
          </a:xfrm>
          <a:prstGeom prst="rect">
            <a:avLst/>
          </a:prstGeom>
          <a:noFill/>
        </p:spPr>
        <p:txBody>
          <a:bodyPr wrap="none" rtlCol="1">
            <a:spAutoFit/>
          </a:bodyPr>
          <a:lstStyle/>
          <a:p>
            <a:pPr marL="285750" indent="-285750" algn="r" rtl="1">
              <a:buFontTx/>
              <a:buChar char="-"/>
            </a:pPr>
            <a:r>
              <a:rPr lang="fa-IR" sz="2000" b="1" dirty="0" smtClean="0"/>
              <a:t>بنفشه </a:t>
            </a:r>
          </a:p>
          <a:p>
            <a:pPr marL="285750" indent="-285750" algn="r" rtl="1">
              <a:buFontTx/>
              <a:buChar char="-"/>
            </a:pPr>
            <a:r>
              <a:rPr lang="fa-IR" sz="2000" b="1" dirty="0" smtClean="0"/>
              <a:t>سرخارگل </a:t>
            </a:r>
          </a:p>
          <a:p>
            <a:pPr marL="285750" indent="-285750" algn="r" rtl="1">
              <a:buFontTx/>
              <a:buChar char="-"/>
            </a:pPr>
            <a:r>
              <a:rPr lang="fa-IR" sz="2000" b="1" dirty="0" smtClean="0"/>
              <a:t>زنجبیل</a:t>
            </a:r>
          </a:p>
          <a:p>
            <a:pPr marL="285750" indent="-285750" algn="r" rtl="1">
              <a:buFontTx/>
              <a:buChar char="-"/>
            </a:pPr>
            <a:r>
              <a:rPr lang="fa-IR" sz="2000" b="1" dirty="0" smtClean="0"/>
              <a:t>نعناع </a:t>
            </a:r>
          </a:p>
          <a:p>
            <a:pPr marL="285750" indent="-285750" algn="r" rtl="1">
              <a:buFontTx/>
              <a:buChar char="-"/>
            </a:pPr>
            <a:r>
              <a:rPr lang="fa-IR" sz="2000" b="1" dirty="0" smtClean="0"/>
              <a:t>زوفا </a:t>
            </a:r>
          </a:p>
          <a:p>
            <a:pPr marL="285750" indent="-285750" algn="r" rtl="1">
              <a:buFontTx/>
              <a:buChar char="-"/>
            </a:pPr>
            <a:r>
              <a:rPr lang="fa-IR" sz="2000" b="1" dirty="0" smtClean="0"/>
              <a:t>به‌دانه</a:t>
            </a:r>
          </a:p>
        </p:txBody>
      </p:sp>
    </p:spTree>
    <p:extLst>
      <p:ext uri="{BB962C8B-B14F-4D97-AF65-F5344CB8AC3E}">
        <p14:creationId xmlns:p14="http://schemas.microsoft.com/office/powerpoint/2010/main" val="17508867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6E6E7EC-B1CD-4B03-A839-E2A14C789CB1}"/>
              </a:ext>
            </a:extLst>
          </p:cNvPr>
          <p:cNvSpPr>
            <a:spLocks noGrp="1"/>
          </p:cNvSpPr>
          <p:nvPr>
            <p:ph type="title"/>
          </p:nvPr>
        </p:nvSpPr>
        <p:spPr>
          <a:xfrm>
            <a:off x="5594888" y="625874"/>
            <a:ext cx="3291656" cy="552773"/>
          </a:xfrm>
        </p:spPr>
        <p:txBody>
          <a:bodyPr>
            <a:noAutofit/>
          </a:bodyPr>
          <a:lstStyle/>
          <a:p>
            <a:pPr algn="r" rtl="1"/>
            <a:r>
              <a:rPr lang="fa-IR" sz="2400" dirty="0"/>
              <a:t>آویشن (</a:t>
            </a:r>
            <a:r>
              <a:rPr lang="en-US" sz="2400" dirty="0"/>
              <a:t> (thyme</a:t>
            </a:r>
            <a:br>
              <a:rPr lang="en-US" sz="2400" dirty="0"/>
            </a:br>
            <a:r>
              <a:rPr lang="en-US" sz="2400" dirty="0"/>
              <a:t/>
            </a:r>
            <a:br>
              <a:rPr lang="en-US" sz="2400" dirty="0"/>
            </a:br>
            <a:endParaRPr lang="en-US" sz="2400" dirty="0"/>
          </a:p>
        </p:txBody>
      </p:sp>
      <p:sp>
        <p:nvSpPr>
          <p:cNvPr id="3" name="Content Placeholder 2">
            <a:extLst>
              <a:ext uri="{FF2B5EF4-FFF2-40B4-BE49-F238E27FC236}">
                <a16:creationId xmlns:a16="http://schemas.microsoft.com/office/drawing/2014/main" xmlns="" id="{3A5356EE-6A28-4686-B530-1C3D310F8432}"/>
              </a:ext>
            </a:extLst>
          </p:cNvPr>
          <p:cNvSpPr>
            <a:spLocks noGrp="1"/>
          </p:cNvSpPr>
          <p:nvPr>
            <p:ph idx="1"/>
          </p:nvPr>
        </p:nvSpPr>
        <p:spPr>
          <a:xfrm>
            <a:off x="677334" y="1488613"/>
            <a:ext cx="8596668" cy="3880773"/>
          </a:xfrm>
        </p:spPr>
        <p:txBody>
          <a:bodyPr>
            <a:noAutofit/>
          </a:bodyPr>
          <a:lstStyle/>
          <a:p>
            <a:pPr marL="0" indent="0" algn="r">
              <a:buNone/>
            </a:pPr>
            <a:r>
              <a:rPr lang="fa-IR" sz="1100" dirty="0"/>
              <a:t>از تیره نعنا، گیاه پایا که به صورت بوته های کوچک کوسنی شکل بومی نواحی مرتفع کوهستان های ایران است.</a:t>
            </a:r>
          </a:p>
          <a:p>
            <a:pPr marL="0" indent="0" algn="r">
              <a:buNone/>
            </a:pPr>
            <a:r>
              <a:rPr lang="fa-IR" sz="1100" dirty="0"/>
              <a:t>از گذشته به منظور مقاصد زیبایی و آشپزی و دارویی استفاده فراوان می شده است. </a:t>
            </a:r>
          </a:p>
          <a:p>
            <a:pPr marL="0" indent="0" algn="r">
              <a:buNone/>
            </a:pPr>
            <a:r>
              <a:rPr lang="fa-IR" sz="1100" dirty="0"/>
              <a:t>در مصرف همزمان آن با پیچک طی ده روز کاملا ایمن است.</a:t>
            </a:r>
          </a:p>
          <a:p>
            <a:pPr marL="0" indent="0" algn="r">
              <a:buNone/>
            </a:pPr>
            <a:r>
              <a:rPr lang="fa-IR" sz="1100" dirty="0"/>
              <a:t>درباره استفاده موضعی روغن های آویشن در اطفال مطالعات اندکی انجام شده است.</a:t>
            </a:r>
          </a:p>
          <a:p>
            <a:pPr marL="0" indent="0" algn="r">
              <a:buNone/>
            </a:pPr>
            <a:r>
              <a:rPr lang="fa-IR" sz="1100" dirty="0"/>
              <a:t>در بارداری و شیر دهی: در صورتی که در مقادیر غذایی به کار رود کاملا ایمن است ولی در مقادیر دارویی مطالعات اندکی صورت گرفته است. </a:t>
            </a:r>
          </a:p>
          <a:p>
            <a:pPr marL="0" indent="0" algn="r">
              <a:buNone/>
            </a:pPr>
            <a:r>
              <a:rPr lang="fa-IR" sz="1100" dirty="0"/>
              <a:t>عوارض:</a:t>
            </a:r>
          </a:p>
          <a:p>
            <a:pPr marL="0" indent="0" algn="r">
              <a:buNone/>
            </a:pPr>
            <a:r>
              <a:rPr lang="fa-IR" sz="1100" dirty="0"/>
              <a:t>پوستی: استفاده مداوم آویشن ممکن است باعث درماتیت تماسی شود. (مطالعه ای که 5 درصد شرکت کنندگان) دچار بودند. </a:t>
            </a:r>
          </a:p>
          <a:p>
            <a:pPr marL="0" indent="0" algn="r">
              <a:buNone/>
            </a:pPr>
            <a:r>
              <a:rPr lang="fa-IR" sz="1100" dirty="0"/>
              <a:t>واکنش های آلرژیک ممکن است در افرادی که به سایر اعضای خانواده لامیاسه حساسیت دارند دیده شود. </a:t>
            </a:r>
          </a:p>
          <a:p>
            <a:pPr marL="0" indent="0" algn="r" rtl="1">
              <a:buNone/>
            </a:pPr>
            <a:r>
              <a:rPr lang="fa-IR" sz="1100" dirty="0"/>
              <a:t>اثربخشی(</a:t>
            </a:r>
            <a:r>
              <a:rPr lang="en-US" sz="1100" dirty="0"/>
              <a:t>effectiveness</a:t>
            </a:r>
            <a:r>
              <a:rPr lang="fa-IR" sz="1100" dirty="0"/>
              <a:t>)</a:t>
            </a:r>
            <a:endParaRPr lang="en-US" sz="1100" dirty="0"/>
          </a:p>
          <a:p>
            <a:pPr marL="0" indent="0" algn="r" rtl="1">
              <a:buNone/>
            </a:pPr>
            <a:r>
              <a:rPr lang="fa-IR" sz="1100" dirty="0"/>
              <a:t> اثربخشی آویشن در درمان سرفه در استفاده آن به تنهایی اثبات شده نیست. در یک مطالعه استفاده آن به همراه گل گاو زبان به مدت 7 تا 9 روز اثر بخشی قابل قبولی در کاهش سرفه نشان داد. در مطالعه دیگر اثربخشی فراوده برونشی پرت که حاوی آویشن و پیچک بود کاهش شدت و طول سرفه نسبت به پلاسبو قابل ملاحظه بود. </a:t>
            </a:r>
          </a:p>
          <a:p>
            <a:pPr marL="0" indent="0" algn="r" rtl="1">
              <a:buNone/>
            </a:pPr>
            <a:r>
              <a:rPr lang="fa-IR" sz="1100" dirty="0"/>
              <a:t>سرماخوردگی: مطالعات کافی انجام نشده است.</a:t>
            </a:r>
          </a:p>
          <a:p>
            <a:pPr marL="0" indent="0" algn="r" rtl="1">
              <a:buNone/>
            </a:pPr>
            <a:r>
              <a:rPr lang="fa-IR" sz="1100" dirty="0"/>
              <a:t>تداخلات:</a:t>
            </a:r>
          </a:p>
          <a:p>
            <a:pPr marL="0" indent="0" algn="r" rtl="1">
              <a:buNone/>
            </a:pPr>
            <a:r>
              <a:rPr lang="fa-IR" sz="1100" dirty="0"/>
              <a:t>به صورت تئوری: استفاده همزمان آن با آنتی کولینرژیک ها باعث کاهش اثربخشی آنتی کولینرژیک می شود. </a:t>
            </a:r>
          </a:p>
          <a:p>
            <a:pPr marL="0" indent="0" algn="r" rtl="1">
              <a:buNone/>
            </a:pPr>
            <a:r>
              <a:rPr lang="fa-IR" sz="1100" dirty="0"/>
              <a:t>عصاره برگ های آویشن با آنتی کواگلان ها یا آنتی پلاکت ها اثرات تجمعی دارد. </a:t>
            </a:r>
          </a:p>
          <a:p>
            <a:pPr marL="0" indent="0" algn="r" rtl="1">
              <a:buNone/>
            </a:pPr>
            <a:r>
              <a:rPr lang="fa-IR" sz="1100" dirty="0"/>
              <a:t>آویشن ممکن است شرایط حساس به هرمون مانند بعضی سرطان های مرتبط با هرمون را بد تر کند.  </a:t>
            </a:r>
          </a:p>
        </p:txBody>
      </p:sp>
      <p:pic>
        <p:nvPicPr>
          <p:cNvPr id="4" name="Picture 3">
            <a:extLst>
              <a:ext uri="{FF2B5EF4-FFF2-40B4-BE49-F238E27FC236}">
                <a16:creationId xmlns:a16="http://schemas.microsoft.com/office/drawing/2014/main" xmlns="" id="{FC4C6B90-7B83-4647-99C6-795660838CCB}"/>
              </a:ext>
            </a:extLst>
          </p:cNvPr>
          <p:cNvPicPr>
            <a:picLocks noChangeAspect="1"/>
          </p:cNvPicPr>
          <p:nvPr/>
        </p:nvPicPr>
        <p:blipFill>
          <a:blip r:embed="rId2"/>
          <a:stretch>
            <a:fillRect/>
          </a:stretch>
        </p:blipFill>
        <p:spPr>
          <a:xfrm>
            <a:off x="289876" y="4568118"/>
            <a:ext cx="1942857" cy="2276190"/>
          </a:xfrm>
          <a:prstGeom prst="rect">
            <a:avLst/>
          </a:prstGeom>
        </p:spPr>
      </p:pic>
    </p:spTree>
    <p:extLst>
      <p:ext uri="{BB962C8B-B14F-4D97-AF65-F5344CB8AC3E}">
        <p14:creationId xmlns:p14="http://schemas.microsoft.com/office/powerpoint/2010/main" val="38780275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1C6F90D-7C2B-4404-865E-D7737CB97477}"/>
              </a:ext>
            </a:extLst>
          </p:cNvPr>
          <p:cNvSpPr>
            <a:spLocks noGrp="1"/>
          </p:cNvSpPr>
          <p:nvPr>
            <p:ph type="title"/>
          </p:nvPr>
        </p:nvSpPr>
        <p:spPr/>
        <p:txBody>
          <a:bodyPr/>
          <a:lstStyle/>
          <a:p>
            <a:pPr algn="r" rtl="1"/>
            <a:r>
              <a:rPr lang="fa-IR" dirty="0"/>
              <a:t>پیچک(</a:t>
            </a:r>
            <a:r>
              <a:rPr lang="en-US" i="1" dirty="0"/>
              <a:t>Convolvulus arvensis</a:t>
            </a:r>
            <a:r>
              <a:rPr lang="fa-IR" i="1" dirty="0"/>
              <a:t>)</a:t>
            </a:r>
            <a:endParaRPr lang="en-US" dirty="0"/>
          </a:p>
        </p:txBody>
      </p:sp>
      <p:sp>
        <p:nvSpPr>
          <p:cNvPr id="3" name="Content Placeholder 2">
            <a:extLst>
              <a:ext uri="{FF2B5EF4-FFF2-40B4-BE49-F238E27FC236}">
                <a16:creationId xmlns:a16="http://schemas.microsoft.com/office/drawing/2014/main" xmlns="" id="{1F473B5A-EF36-4D92-B9F5-939972EB635F}"/>
              </a:ext>
            </a:extLst>
          </p:cNvPr>
          <p:cNvSpPr>
            <a:spLocks noGrp="1"/>
          </p:cNvSpPr>
          <p:nvPr>
            <p:ph idx="1"/>
          </p:nvPr>
        </p:nvSpPr>
        <p:spPr>
          <a:xfrm>
            <a:off x="574012" y="1819626"/>
            <a:ext cx="8596668" cy="3880773"/>
          </a:xfrm>
        </p:spPr>
        <p:txBody>
          <a:bodyPr/>
          <a:lstStyle/>
          <a:p>
            <a:pPr algn="r" rtl="1"/>
            <a:r>
              <a:rPr lang="fa-IR" dirty="0"/>
              <a:t>پلی فنول ها یا ترکیبات گیاهی به نام ساپونین و فلاونوئید است.</a:t>
            </a:r>
          </a:p>
          <a:p>
            <a:pPr algn="r" rtl="1"/>
            <a:r>
              <a:rPr lang="fa-IR" dirty="0"/>
              <a:t>ترکیبات ضد التهابی و آنتی اکسیدانی قوی هستند.</a:t>
            </a:r>
          </a:p>
          <a:p>
            <a:pPr algn="r" rtl="1"/>
            <a:r>
              <a:rPr lang="fa-IR" dirty="0"/>
              <a:t>کمک به کاهش التهاب ناشی از سرماخوردگی و عفونت ویروسی مفید است. </a:t>
            </a:r>
          </a:p>
          <a:p>
            <a:pPr marL="0" indent="0" algn="r" rtl="1">
              <a:buNone/>
            </a:pPr>
            <a:endParaRPr lang="fa-IR" dirty="0"/>
          </a:p>
          <a:p>
            <a:pPr algn="r" rtl="1"/>
            <a:endParaRPr lang="en-US" dirty="0"/>
          </a:p>
        </p:txBody>
      </p:sp>
      <p:pic>
        <p:nvPicPr>
          <p:cNvPr id="5" name="Picture 4">
            <a:extLst>
              <a:ext uri="{FF2B5EF4-FFF2-40B4-BE49-F238E27FC236}">
                <a16:creationId xmlns:a16="http://schemas.microsoft.com/office/drawing/2014/main" xmlns="" id="{F1B6E722-8793-4FA6-9061-6CBD08146688}"/>
              </a:ext>
            </a:extLst>
          </p:cNvPr>
          <p:cNvPicPr>
            <a:picLocks noChangeAspect="1"/>
          </p:cNvPicPr>
          <p:nvPr/>
        </p:nvPicPr>
        <p:blipFill>
          <a:blip r:embed="rId2"/>
          <a:stretch>
            <a:fillRect/>
          </a:stretch>
        </p:blipFill>
        <p:spPr>
          <a:xfrm>
            <a:off x="1997827" y="3277473"/>
            <a:ext cx="5332871" cy="3472039"/>
          </a:xfrm>
          <a:prstGeom prst="rect">
            <a:avLst/>
          </a:prstGeom>
        </p:spPr>
      </p:pic>
    </p:spTree>
    <p:extLst>
      <p:ext uri="{BB962C8B-B14F-4D97-AF65-F5344CB8AC3E}">
        <p14:creationId xmlns:p14="http://schemas.microsoft.com/office/powerpoint/2010/main" val="21508143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024BA81-2842-445C-B6BB-0A3BE811F156}"/>
              </a:ext>
            </a:extLst>
          </p:cNvPr>
          <p:cNvSpPr>
            <a:spLocks noGrp="1"/>
          </p:cNvSpPr>
          <p:nvPr>
            <p:ph type="title"/>
          </p:nvPr>
        </p:nvSpPr>
        <p:spPr/>
        <p:txBody>
          <a:bodyPr/>
          <a:lstStyle/>
          <a:p>
            <a:pPr algn="r" rtl="1"/>
            <a:r>
              <a:rPr lang="fa-IR" dirty="0"/>
              <a:t>ختمی(</a:t>
            </a:r>
            <a:r>
              <a:rPr lang="en-US" dirty="0"/>
              <a:t>(althea officinalis</a:t>
            </a:r>
          </a:p>
        </p:txBody>
      </p:sp>
      <p:sp>
        <p:nvSpPr>
          <p:cNvPr id="3" name="Content Placeholder 2">
            <a:extLst>
              <a:ext uri="{FF2B5EF4-FFF2-40B4-BE49-F238E27FC236}">
                <a16:creationId xmlns:a16="http://schemas.microsoft.com/office/drawing/2014/main" xmlns="" id="{5F7059CF-280D-428F-ADB7-372B63A6C366}"/>
              </a:ext>
            </a:extLst>
          </p:cNvPr>
          <p:cNvSpPr>
            <a:spLocks noGrp="1"/>
          </p:cNvSpPr>
          <p:nvPr>
            <p:ph idx="1"/>
          </p:nvPr>
        </p:nvSpPr>
        <p:spPr/>
        <p:txBody>
          <a:bodyPr>
            <a:normAutofit/>
          </a:bodyPr>
          <a:lstStyle/>
          <a:p>
            <a:pPr marL="0" indent="0" algn="r">
              <a:buNone/>
            </a:pPr>
            <a:r>
              <a:rPr lang="fa-IR" dirty="0"/>
              <a:t>اثرات: کاهش تحریکات موضعی، باعث تحریک فاگوسیت ها می شود و به عنوان ضد التهاب عمل می کند و باعث تحریک سیستم ایمنی می شود و اثرات هیپوگلایسمیک دارد. </a:t>
            </a:r>
          </a:p>
          <a:p>
            <a:pPr marL="0" indent="0" algn="r">
              <a:buNone/>
            </a:pPr>
            <a:r>
              <a:rPr lang="fa-IR" dirty="0"/>
              <a:t>بهتر است سایر دارو ها یک ساعت قبل یا چند ساعت بعد از استفاده گل ختمی استفاده بشوند. زیرا ختمی ممکن است جذب خوراکی سایر دارو ها را کم کند یا به تاخیر بیاندازد.  </a:t>
            </a:r>
          </a:p>
          <a:p>
            <a:pPr marL="0" indent="0" algn="r">
              <a:buNone/>
            </a:pPr>
            <a:r>
              <a:rPr lang="fa-IR" dirty="0"/>
              <a:t>تداخلات با سایر مکمل ها یا مطالعات حیوانی با گل ختمی مشاهده نشد. به عنوان دهان‌شویه باعث کاهش التهابات دهانی می شود.  </a:t>
            </a:r>
          </a:p>
          <a:p>
            <a:pPr marL="0" indent="0" algn="r">
              <a:buNone/>
            </a:pPr>
            <a:r>
              <a:rPr lang="fa-IR" dirty="0"/>
              <a:t>بیماران دیابتی باید قند موجود در گل ختمی را در نظر بگیرند. </a:t>
            </a:r>
          </a:p>
          <a:p>
            <a:pPr marL="0" indent="0" algn="r">
              <a:buNone/>
            </a:pPr>
            <a:r>
              <a:rPr lang="fa-IR" dirty="0"/>
              <a:t>نگه داری: دور از نور و </a:t>
            </a:r>
            <a:r>
              <a:rPr lang="fa-IR" dirty="0" smtClean="0"/>
              <a:t>حشرات</a:t>
            </a:r>
            <a:endParaRPr lang="fa-IR" dirty="0"/>
          </a:p>
        </p:txBody>
      </p:sp>
      <p:pic>
        <p:nvPicPr>
          <p:cNvPr id="4" name="Picture 3">
            <a:extLst>
              <a:ext uri="{FF2B5EF4-FFF2-40B4-BE49-F238E27FC236}">
                <a16:creationId xmlns:a16="http://schemas.microsoft.com/office/drawing/2014/main" xmlns="" id="{A894CE33-0AD9-46CE-B836-503F3AC0DB92}"/>
              </a:ext>
            </a:extLst>
          </p:cNvPr>
          <p:cNvPicPr>
            <a:picLocks noChangeAspect="1"/>
          </p:cNvPicPr>
          <p:nvPr/>
        </p:nvPicPr>
        <p:blipFill>
          <a:blip r:embed="rId2"/>
          <a:stretch>
            <a:fillRect/>
          </a:stretch>
        </p:blipFill>
        <p:spPr>
          <a:xfrm>
            <a:off x="1323759" y="4054663"/>
            <a:ext cx="1868891" cy="2803337"/>
          </a:xfrm>
          <a:prstGeom prst="rect">
            <a:avLst/>
          </a:prstGeom>
        </p:spPr>
      </p:pic>
    </p:spTree>
    <p:extLst>
      <p:ext uri="{BB962C8B-B14F-4D97-AF65-F5344CB8AC3E}">
        <p14:creationId xmlns:p14="http://schemas.microsoft.com/office/powerpoint/2010/main" val="2334208016"/>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1820</TotalTime>
  <Words>4716</Words>
  <Application>Microsoft Office PowerPoint</Application>
  <PresentationFormat>Widescreen</PresentationFormat>
  <Paragraphs>412</Paragraphs>
  <Slides>50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50</vt:i4>
      </vt:variant>
    </vt:vector>
  </HeadingPairs>
  <TitlesOfParts>
    <vt:vector size="56" baseType="lpstr">
      <vt:lpstr>Arial</vt:lpstr>
      <vt:lpstr>Tahoma</vt:lpstr>
      <vt:lpstr>Trebuchet MS</vt:lpstr>
      <vt:lpstr>Wingdings</vt:lpstr>
      <vt:lpstr>Wingdings 3</vt:lpstr>
      <vt:lpstr>Facet</vt:lpstr>
      <vt:lpstr>معرفی بعضی فراورده های مورد استفاده در درمان سرماخودگی و سرفه بازار دارویی ایران</vt:lpstr>
      <vt:lpstr>تفاوت گیاه دارویی و داروی گیاهی </vt:lpstr>
      <vt:lpstr>PowerPoint Presentation</vt:lpstr>
      <vt:lpstr>سایر نکات استفاده از داروهای گیاهی</vt:lpstr>
      <vt:lpstr>مصرف داروی گیاهی باید برای افراد با مشخصات زیر با احتیاط و زیر نظر پزشک صورت گیرد: </vt:lpstr>
      <vt:lpstr>معرفی بعضی گیاهان دارویی که در ترکیبات ضد سرفه و درمان سرماخوردگی به کار می روند:</vt:lpstr>
      <vt:lpstr>آویشن ( (thyme  </vt:lpstr>
      <vt:lpstr>پیچک(Convolvulus arvensis)</vt:lpstr>
      <vt:lpstr>ختمی((althea officinalis</vt:lpstr>
      <vt:lpstr>عسل </vt:lpstr>
      <vt:lpstr>اکالیپتوس(Eucalyptus camaldulensis)</vt:lpstr>
      <vt:lpstr>شیرین بیان(Glycyrrhiza glabra)</vt:lpstr>
      <vt:lpstr>زیره(Carum carvi) </vt:lpstr>
      <vt:lpstr>رازیانه ( (foeniculum vulgare</vt:lpstr>
      <vt:lpstr>عشقه(Hedera helix)</vt:lpstr>
      <vt:lpstr>بنفشه </vt:lpstr>
      <vt:lpstr>سرخارگل(echinacea purpurea)</vt:lpstr>
      <vt:lpstr>زنجیبل(Zingiber officinale) </vt:lpstr>
      <vt:lpstr>نعناع</vt:lpstr>
      <vt:lpstr>زوفا (Hyssopus officinalis)  </vt:lpstr>
      <vt:lpstr>به دانه </vt:lpstr>
      <vt:lpstr>پرسیاوشان(Adiantum capillus-veneris)</vt:lpstr>
      <vt:lpstr>پوتار(Cymbopogon olieri)</vt:lpstr>
      <vt:lpstr>تخم تاج خروس  </vt:lpstr>
      <vt:lpstr>تخم خرفه</vt:lpstr>
      <vt:lpstr>ریشه بز(E intermedia Schr)</vt:lpstr>
      <vt:lpstr>سپستان sepestan sebestan plums                                     </vt:lpstr>
      <vt:lpstr>قدومه(چشم بلبل، توذریج، تودری)</vt:lpstr>
      <vt:lpstr>شربت برونکلد </vt:lpstr>
      <vt:lpstr>پلارژین</vt:lpstr>
      <vt:lpstr>شربت برونشی پرت</vt:lpstr>
      <vt:lpstr>سینوپرت</vt:lpstr>
      <vt:lpstr>آلتادین </vt:lpstr>
      <vt:lpstr>روتارین</vt:lpstr>
      <vt:lpstr>نوسکاف </vt:lpstr>
      <vt:lpstr>آیویلین</vt:lpstr>
      <vt:lpstr>توسی بن</vt:lpstr>
      <vt:lpstr>تیمیان</vt:lpstr>
      <vt:lpstr>پروسپان </vt:lpstr>
      <vt:lpstr>تیماسین</vt:lpstr>
      <vt:lpstr>شربت بنفشه </vt:lpstr>
      <vt:lpstr>شربت های ضد سرفه مورد استفاده در اطفال </vt:lpstr>
      <vt:lpstr>PowerPoint Presentation</vt:lpstr>
      <vt:lpstr>کالیک</vt:lpstr>
      <vt:lpstr>آیورامی</vt:lpstr>
      <vt:lpstr>توسیان</vt:lpstr>
      <vt:lpstr>جمع بندی تداخلات گیاهان با داروها</vt:lpstr>
      <vt:lpstr>سایر نکات </vt:lpstr>
      <vt:lpstr>کدام شربت های گیاهی در سرفه خشک و خلط دار استفاده می شوند:</vt:lpstr>
      <vt:lpstr>منابع:</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معرفی بعضی فراورده های درمان سرماخودگی و سرفه بازار دارویی ایران</dc:title>
  <dc:creator>jamal</dc:creator>
  <cp:lastModifiedBy>dr_aliasgharlu</cp:lastModifiedBy>
  <cp:revision>161</cp:revision>
  <cp:lastPrinted>2024-01-16T07:41:05Z</cp:lastPrinted>
  <dcterms:created xsi:type="dcterms:W3CDTF">2024-01-11T07:17:17Z</dcterms:created>
  <dcterms:modified xsi:type="dcterms:W3CDTF">2024-01-17T04:43:38Z</dcterms:modified>
</cp:coreProperties>
</file>