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42"/>
  </p:notesMasterIdLst>
  <p:sldIdLst>
    <p:sldId id="256" r:id="rId2"/>
    <p:sldId id="261" r:id="rId3"/>
    <p:sldId id="290" r:id="rId4"/>
    <p:sldId id="258" r:id="rId5"/>
    <p:sldId id="284" r:id="rId6"/>
    <p:sldId id="285" r:id="rId7"/>
    <p:sldId id="259" r:id="rId8"/>
    <p:sldId id="286" r:id="rId9"/>
    <p:sldId id="287" r:id="rId10"/>
    <p:sldId id="295" r:id="rId11"/>
    <p:sldId id="296" r:id="rId12"/>
    <p:sldId id="291" r:id="rId13"/>
    <p:sldId id="297" r:id="rId14"/>
    <p:sldId id="292" r:id="rId15"/>
    <p:sldId id="293" r:id="rId16"/>
    <p:sldId id="294" r:id="rId17"/>
    <p:sldId id="309" r:id="rId18"/>
    <p:sldId id="311" r:id="rId19"/>
    <p:sldId id="314" r:id="rId20"/>
    <p:sldId id="298" r:id="rId21"/>
    <p:sldId id="299" r:id="rId22"/>
    <p:sldId id="306" r:id="rId23"/>
    <p:sldId id="307" r:id="rId24"/>
    <p:sldId id="310" r:id="rId25"/>
    <p:sldId id="262" r:id="rId26"/>
    <p:sldId id="260" r:id="rId27"/>
    <p:sldId id="280" r:id="rId28"/>
    <p:sldId id="257" r:id="rId29"/>
    <p:sldId id="270" r:id="rId30"/>
    <p:sldId id="288" r:id="rId31"/>
    <p:sldId id="313" r:id="rId32"/>
    <p:sldId id="312" r:id="rId33"/>
    <p:sldId id="301" r:id="rId34"/>
    <p:sldId id="302" r:id="rId35"/>
    <p:sldId id="303" r:id="rId36"/>
    <p:sldId id="304" r:id="rId37"/>
    <p:sldId id="305" r:id="rId38"/>
    <p:sldId id="263" r:id="rId39"/>
    <p:sldId id="300" r:id="rId40"/>
    <p:sldId id="308" r:id="rId41"/>
  </p:sldIdLst>
  <p:sldSz cx="9144000" cy="5143500" type="screen16x9"/>
  <p:notesSz cx="6858000" cy="9144000"/>
  <p:embeddedFontLst>
    <p:embeddedFont>
      <p:font typeface="B Nazanin" panose="00000400000000000000" pitchFamily="2" charset="-78"/>
      <p:regular r:id="rId43"/>
      <p:bold r:id="rId44"/>
    </p:embeddedFont>
    <p:embeddedFont>
      <p:font typeface="2  Mitra" panose="020B0604020202020204" charset="-78"/>
      <p:regular r:id="rId45"/>
      <p:bold r:id="rId46"/>
    </p:embeddedFont>
    <p:embeddedFont>
      <p:font typeface="Calibri" panose="020F0502020204030204" pitchFamily="34" charset="0"/>
      <p:regular r:id="rId47"/>
      <p:bold r:id="rId48"/>
      <p:italic r:id="rId49"/>
      <p:boldItalic r:id="rId50"/>
    </p:embeddedFont>
    <p:embeddedFont>
      <p:font typeface="B Titr" panose="00000700000000000000" pitchFamily="2" charset="-78"/>
      <p:bold r:id="rId51"/>
    </p:embeddedFont>
    <p:embeddedFont>
      <p:font typeface="Dosis" panose="020B0604020202020204" charset="0"/>
      <p:regular r:id="rId52"/>
      <p:bold r:id="rId53"/>
    </p:embeddedFont>
    <p:embeddedFont>
      <p:font typeface="B Koodak" panose="00000700000000000000" pitchFamily="2" charset="-78"/>
      <p:bold r:id="rId54"/>
    </p:embeddedFont>
    <p:embeddedFont>
      <p:font typeface="Pontano Sans" panose="020B0604020202020204" charset="0"/>
      <p:regular r:id="rId55"/>
    </p:embeddedFont>
    <p:embeddedFont>
      <p:font typeface="Dosis Light" panose="020B0604020202020204" charset="0"/>
      <p:regular r:id="rId56"/>
      <p:bold r:id="rId57"/>
    </p:embeddedFont>
    <p:embeddedFont>
      <p:font typeface="Tahoma" panose="020B0604030504040204" pitchFamily="34" charset="0"/>
      <p:regular r:id="rId58"/>
      <p:bold r:id="rId59"/>
    </p:embeddedFont>
    <p:embeddedFont>
      <p:font typeface="B Mitra" panose="00000400000000000000" pitchFamily="2" charset="-78"/>
      <p:regular r:id="rId60"/>
      <p:bold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008000"/>
    <a:srgbClr val="FFFFCC"/>
    <a:srgbClr val="00A400"/>
    <a:srgbClr val="0099CC"/>
    <a:srgbClr val="99CCFF"/>
    <a:srgbClr val="6DBB7C"/>
    <a:srgbClr val="316D9F"/>
    <a:srgbClr val="00CC00"/>
    <a:srgbClr val="00F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19E9604-AB1B-45DE-A982-4D3291108545}">
  <a:tblStyle styleId="{C19E9604-AB1B-45DE-A982-4D329110854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D6859-D4FB-42A9-A7BD-F4A1DF4652D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1421BA5-EEF8-46A9-9DF1-A6FA6A3D7BCF}">
      <dgm:prSet phldrT="[Text]" custT="1"/>
      <dgm:spPr>
        <a:solidFill>
          <a:schemeClr val="accent1">
            <a:lumMod val="50000"/>
          </a:schemeClr>
        </a:solidFill>
      </dgm:spPr>
      <dgm:t>
        <a:bodyPr/>
        <a:lstStyle/>
        <a:p>
          <a:r>
            <a:rPr lang="fa-IR" sz="2000" dirty="0" smtClean="0">
              <a:cs typeface="B Mitra" panose="00000400000000000000" pitchFamily="2" charset="-78"/>
            </a:rPr>
            <a:t>تکمیل چک لیست و تهیه صورت جلسه شفاف و دقیق از بازرسی انجام شده.</a:t>
          </a:r>
          <a:endParaRPr lang="en-US" sz="2000" dirty="0">
            <a:cs typeface="B Mitra" panose="00000400000000000000" pitchFamily="2" charset="-78"/>
          </a:endParaRPr>
        </a:p>
      </dgm:t>
    </dgm:pt>
    <dgm:pt modelId="{574939EC-B3EA-449A-B3FC-F11D5E05FF88}" type="parTrans" cxnId="{4D309DC5-ABC7-469D-8D36-9D13A18CBBFD}">
      <dgm:prSet/>
      <dgm:spPr/>
      <dgm:t>
        <a:bodyPr/>
        <a:lstStyle/>
        <a:p>
          <a:endParaRPr lang="en-US"/>
        </a:p>
      </dgm:t>
    </dgm:pt>
    <dgm:pt modelId="{2D158F4E-995E-434B-A8D8-FDC197734A25}" type="sibTrans" cxnId="{4D309DC5-ABC7-469D-8D36-9D13A18CBBFD}">
      <dgm:prSet/>
      <dgm:spPr/>
      <dgm:t>
        <a:bodyPr/>
        <a:lstStyle/>
        <a:p>
          <a:endParaRPr lang="en-US"/>
        </a:p>
      </dgm:t>
    </dgm:pt>
    <dgm:pt modelId="{F5808F8D-0A83-4790-AE8A-EF1A2748E60D}">
      <dgm:prSet phldrT="[Text]" custT="1"/>
      <dgm:spPr>
        <a:solidFill>
          <a:schemeClr val="accent1">
            <a:lumMod val="50000"/>
          </a:schemeClr>
        </a:solidFill>
      </dgm:spPr>
      <dgm:t>
        <a:bodyPr/>
        <a:lstStyle/>
        <a:p>
          <a:r>
            <a:rPr lang="fa-IR" sz="2000" dirty="0" smtClean="0">
              <a:cs typeface="B Mitra" panose="00000400000000000000" pitchFamily="2" charset="-78"/>
            </a:rPr>
            <a:t>تنظیم و تهیه شکوائیه و ارسال به دادستانی</a:t>
          </a:r>
          <a:endParaRPr lang="en-US" sz="2000" dirty="0">
            <a:cs typeface="B Mitra" panose="00000400000000000000" pitchFamily="2" charset="-78"/>
          </a:endParaRPr>
        </a:p>
      </dgm:t>
    </dgm:pt>
    <dgm:pt modelId="{B699F87E-BECA-4CB4-9484-3C67F66B1A98}" type="parTrans" cxnId="{8F7D006B-1E40-4794-8CC9-119A01DFD3E9}">
      <dgm:prSet/>
      <dgm:spPr/>
      <dgm:t>
        <a:bodyPr/>
        <a:lstStyle/>
        <a:p>
          <a:endParaRPr lang="en-US"/>
        </a:p>
      </dgm:t>
    </dgm:pt>
    <dgm:pt modelId="{5043017F-864D-4AF7-AB11-5983EF65D6AB}" type="sibTrans" cxnId="{8F7D006B-1E40-4794-8CC9-119A01DFD3E9}">
      <dgm:prSet/>
      <dgm:spPr/>
      <dgm:t>
        <a:bodyPr/>
        <a:lstStyle/>
        <a:p>
          <a:endParaRPr lang="en-US"/>
        </a:p>
      </dgm:t>
    </dgm:pt>
    <dgm:pt modelId="{CE46A6AF-BFB8-4AB8-AAD4-8A6F5C1E408F}">
      <dgm:prSet phldrT="[Text]" custT="1"/>
      <dgm:spPr>
        <a:solidFill>
          <a:schemeClr val="accent1">
            <a:lumMod val="50000"/>
          </a:schemeClr>
        </a:solidFill>
      </dgm:spPr>
      <dgm:t>
        <a:bodyPr/>
        <a:lstStyle/>
        <a:p>
          <a:r>
            <a:rPr lang="fa-IR" sz="2000" dirty="0" smtClean="0">
              <a:cs typeface="B Mitra" panose="00000400000000000000" pitchFamily="2" charset="-78"/>
            </a:rPr>
            <a:t>پیگیری شکایت</a:t>
          </a:r>
          <a:endParaRPr lang="en-US" sz="2000" dirty="0">
            <a:cs typeface="B Mitra" panose="00000400000000000000" pitchFamily="2" charset="-78"/>
          </a:endParaRPr>
        </a:p>
      </dgm:t>
    </dgm:pt>
    <dgm:pt modelId="{AFB72B66-D303-4692-A9C1-08D7F390778A}" type="parTrans" cxnId="{C94A61D4-B486-4BF5-8F48-1F907C0BC051}">
      <dgm:prSet/>
      <dgm:spPr/>
      <dgm:t>
        <a:bodyPr/>
        <a:lstStyle/>
        <a:p>
          <a:endParaRPr lang="en-US"/>
        </a:p>
      </dgm:t>
    </dgm:pt>
    <dgm:pt modelId="{7EB36460-51DB-41A0-A8DE-FD2A04C1F210}" type="sibTrans" cxnId="{C94A61D4-B486-4BF5-8F48-1F907C0BC051}">
      <dgm:prSet/>
      <dgm:spPr/>
      <dgm:t>
        <a:bodyPr/>
        <a:lstStyle/>
        <a:p>
          <a:endParaRPr lang="en-US"/>
        </a:p>
      </dgm:t>
    </dgm:pt>
    <dgm:pt modelId="{5D9E909C-EEC8-4C45-8EAC-367C0ED6FE10}">
      <dgm:prSet custT="1"/>
      <dgm:spPr>
        <a:solidFill>
          <a:schemeClr val="accent1">
            <a:lumMod val="50000"/>
          </a:schemeClr>
        </a:solidFill>
      </dgm:spPr>
      <dgm:t>
        <a:bodyPr/>
        <a:lstStyle/>
        <a:p>
          <a:pPr rtl="1"/>
          <a:r>
            <a:rPr lang="fa-IR" sz="2000" dirty="0" smtClean="0">
              <a:cs typeface="B Mitra" panose="00000400000000000000" pitchFamily="2" charset="-78"/>
            </a:rPr>
            <a:t>تهیه فهرست کامل از اقلام مکشوفه غیرمجاز در عطاری</a:t>
          </a:r>
          <a:endParaRPr lang="en-US" sz="2000" dirty="0">
            <a:cs typeface="B Mitra" panose="00000400000000000000" pitchFamily="2" charset="-78"/>
          </a:endParaRPr>
        </a:p>
      </dgm:t>
    </dgm:pt>
    <dgm:pt modelId="{C3A58CBF-9638-4FD9-A2A7-F930B7916C5D}" type="parTrans" cxnId="{BB7D6EC9-1A80-4EFB-999E-CCAFA9FBD3C9}">
      <dgm:prSet/>
      <dgm:spPr/>
      <dgm:t>
        <a:bodyPr/>
        <a:lstStyle/>
        <a:p>
          <a:endParaRPr lang="en-US"/>
        </a:p>
      </dgm:t>
    </dgm:pt>
    <dgm:pt modelId="{543B8B4E-F00B-4A56-8DDB-72F91989D99E}" type="sibTrans" cxnId="{BB7D6EC9-1A80-4EFB-999E-CCAFA9FBD3C9}">
      <dgm:prSet/>
      <dgm:spPr/>
      <dgm:t>
        <a:bodyPr/>
        <a:lstStyle/>
        <a:p>
          <a:endParaRPr lang="en-US"/>
        </a:p>
      </dgm:t>
    </dgm:pt>
    <dgm:pt modelId="{7DB81B8E-B0AC-42B4-BEB7-874107AE8328}" type="pres">
      <dgm:prSet presAssocID="{15FD6859-D4FB-42A9-A7BD-F4A1DF4652D3}" presName="linear" presStyleCnt="0">
        <dgm:presLayoutVars>
          <dgm:dir val="rev"/>
          <dgm:animLvl val="lvl"/>
          <dgm:resizeHandles val="exact"/>
        </dgm:presLayoutVars>
      </dgm:prSet>
      <dgm:spPr/>
      <dgm:t>
        <a:bodyPr/>
        <a:lstStyle/>
        <a:p>
          <a:endParaRPr lang="en-US"/>
        </a:p>
      </dgm:t>
    </dgm:pt>
    <dgm:pt modelId="{BE78885D-023E-44FE-91A8-6FA8643BFAC8}" type="pres">
      <dgm:prSet presAssocID="{C1421BA5-EEF8-46A9-9DF1-A6FA6A3D7BCF}" presName="parentLin" presStyleCnt="0"/>
      <dgm:spPr/>
    </dgm:pt>
    <dgm:pt modelId="{5D283B50-2905-474B-BDBB-A01EA5E0A08B}" type="pres">
      <dgm:prSet presAssocID="{C1421BA5-EEF8-46A9-9DF1-A6FA6A3D7BCF}" presName="parentLeftMargin" presStyleLbl="node1" presStyleIdx="0" presStyleCnt="4"/>
      <dgm:spPr/>
      <dgm:t>
        <a:bodyPr/>
        <a:lstStyle/>
        <a:p>
          <a:endParaRPr lang="en-US"/>
        </a:p>
      </dgm:t>
    </dgm:pt>
    <dgm:pt modelId="{DB90C230-0A30-4312-BCA2-C1D68DAEBE5B}" type="pres">
      <dgm:prSet presAssocID="{C1421BA5-EEF8-46A9-9DF1-A6FA6A3D7BCF}" presName="parentText" presStyleLbl="node1" presStyleIdx="0" presStyleCnt="4">
        <dgm:presLayoutVars>
          <dgm:chMax val="0"/>
          <dgm:bulletEnabled val="1"/>
        </dgm:presLayoutVars>
      </dgm:prSet>
      <dgm:spPr/>
      <dgm:t>
        <a:bodyPr/>
        <a:lstStyle/>
        <a:p>
          <a:endParaRPr lang="en-US"/>
        </a:p>
      </dgm:t>
    </dgm:pt>
    <dgm:pt modelId="{93240882-9B55-42DF-BAAE-AFC20AC4F2D5}" type="pres">
      <dgm:prSet presAssocID="{C1421BA5-EEF8-46A9-9DF1-A6FA6A3D7BCF}" presName="negativeSpace" presStyleCnt="0"/>
      <dgm:spPr/>
    </dgm:pt>
    <dgm:pt modelId="{CA93C054-4C2A-41E3-81F7-959201CCBBE4}" type="pres">
      <dgm:prSet presAssocID="{C1421BA5-EEF8-46A9-9DF1-A6FA6A3D7BCF}" presName="childText" presStyleLbl="conFgAcc1" presStyleIdx="0" presStyleCnt="4">
        <dgm:presLayoutVars>
          <dgm:bulletEnabled val="1"/>
        </dgm:presLayoutVars>
      </dgm:prSet>
      <dgm:spPr>
        <a:solidFill>
          <a:srgbClr val="008A00">
            <a:alpha val="89804"/>
          </a:srgbClr>
        </a:solidFill>
      </dgm:spPr>
    </dgm:pt>
    <dgm:pt modelId="{89CBEC88-37A0-4CE3-9709-729B63589906}" type="pres">
      <dgm:prSet presAssocID="{2D158F4E-995E-434B-A8D8-FDC197734A25}" presName="spaceBetweenRectangles" presStyleCnt="0"/>
      <dgm:spPr/>
    </dgm:pt>
    <dgm:pt modelId="{247F63E6-DE45-4669-893B-C3B42F568FAF}" type="pres">
      <dgm:prSet presAssocID="{5D9E909C-EEC8-4C45-8EAC-367C0ED6FE10}" presName="parentLin" presStyleCnt="0"/>
      <dgm:spPr/>
    </dgm:pt>
    <dgm:pt modelId="{74631A2C-E07E-4EFB-A41A-93BE04F1F8CB}" type="pres">
      <dgm:prSet presAssocID="{5D9E909C-EEC8-4C45-8EAC-367C0ED6FE10}" presName="parentLeftMargin" presStyleLbl="node1" presStyleIdx="0" presStyleCnt="4"/>
      <dgm:spPr/>
      <dgm:t>
        <a:bodyPr/>
        <a:lstStyle/>
        <a:p>
          <a:endParaRPr lang="en-US"/>
        </a:p>
      </dgm:t>
    </dgm:pt>
    <dgm:pt modelId="{E2663B9C-3C81-42D3-9CCE-B43614FDBE21}" type="pres">
      <dgm:prSet presAssocID="{5D9E909C-EEC8-4C45-8EAC-367C0ED6FE10}" presName="parentText" presStyleLbl="node1" presStyleIdx="1" presStyleCnt="4">
        <dgm:presLayoutVars>
          <dgm:chMax val="0"/>
          <dgm:bulletEnabled val="1"/>
        </dgm:presLayoutVars>
      </dgm:prSet>
      <dgm:spPr/>
      <dgm:t>
        <a:bodyPr/>
        <a:lstStyle/>
        <a:p>
          <a:endParaRPr lang="en-US"/>
        </a:p>
      </dgm:t>
    </dgm:pt>
    <dgm:pt modelId="{68ACD0E9-2E60-4977-B3B5-8A05D1B48E47}" type="pres">
      <dgm:prSet presAssocID="{5D9E909C-EEC8-4C45-8EAC-367C0ED6FE10}" presName="negativeSpace" presStyleCnt="0"/>
      <dgm:spPr/>
    </dgm:pt>
    <dgm:pt modelId="{FB5E16BC-830E-4D73-AD90-D9C285E5ED7A}" type="pres">
      <dgm:prSet presAssocID="{5D9E909C-EEC8-4C45-8EAC-367C0ED6FE10}" presName="childText" presStyleLbl="conFgAcc1" presStyleIdx="1" presStyleCnt="4">
        <dgm:presLayoutVars>
          <dgm:bulletEnabled val="1"/>
        </dgm:presLayoutVars>
      </dgm:prSet>
      <dgm:spPr>
        <a:solidFill>
          <a:srgbClr val="00A400">
            <a:alpha val="89804"/>
          </a:srgbClr>
        </a:solidFill>
      </dgm:spPr>
    </dgm:pt>
    <dgm:pt modelId="{F57C77F8-68AA-4131-97A0-BDD926E0DE1E}" type="pres">
      <dgm:prSet presAssocID="{543B8B4E-F00B-4A56-8DDB-72F91989D99E}" presName="spaceBetweenRectangles" presStyleCnt="0"/>
      <dgm:spPr/>
    </dgm:pt>
    <dgm:pt modelId="{5C8E7C34-7521-435F-BF60-F2FD175E5B02}" type="pres">
      <dgm:prSet presAssocID="{F5808F8D-0A83-4790-AE8A-EF1A2748E60D}" presName="parentLin" presStyleCnt="0"/>
      <dgm:spPr/>
    </dgm:pt>
    <dgm:pt modelId="{C82D61B1-5B55-46A6-AB60-AA689F7BAB98}" type="pres">
      <dgm:prSet presAssocID="{F5808F8D-0A83-4790-AE8A-EF1A2748E60D}" presName="parentLeftMargin" presStyleLbl="node1" presStyleIdx="1" presStyleCnt="4"/>
      <dgm:spPr/>
      <dgm:t>
        <a:bodyPr/>
        <a:lstStyle/>
        <a:p>
          <a:endParaRPr lang="en-US"/>
        </a:p>
      </dgm:t>
    </dgm:pt>
    <dgm:pt modelId="{3FFA522A-D095-4A9B-90BA-C8B6418D34EC}" type="pres">
      <dgm:prSet presAssocID="{F5808F8D-0A83-4790-AE8A-EF1A2748E60D}" presName="parentText" presStyleLbl="node1" presStyleIdx="2" presStyleCnt="4">
        <dgm:presLayoutVars>
          <dgm:chMax val="0"/>
          <dgm:bulletEnabled val="1"/>
        </dgm:presLayoutVars>
      </dgm:prSet>
      <dgm:spPr/>
      <dgm:t>
        <a:bodyPr/>
        <a:lstStyle/>
        <a:p>
          <a:endParaRPr lang="en-US"/>
        </a:p>
      </dgm:t>
    </dgm:pt>
    <dgm:pt modelId="{8890F342-8D02-497B-8F45-55D9F5EF3C53}" type="pres">
      <dgm:prSet presAssocID="{F5808F8D-0A83-4790-AE8A-EF1A2748E60D}" presName="negativeSpace" presStyleCnt="0"/>
      <dgm:spPr/>
    </dgm:pt>
    <dgm:pt modelId="{0BC27B93-4673-4311-9547-771049225333}" type="pres">
      <dgm:prSet presAssocID="{F5808F8D-0A83-4790-AE8A-EF1A2748E60D}" presName="childText" presStyleLbl="conFgAcc1" presStyleIdx="2" presStyleCnt="4">
        <dgm:presLayoutVars>
          <dgm:bulletEnabled val="1"/>
        </dgm:presLayoutVars>
      </dgm:prSet>
      <dgm:spPr>
        <a:solidFill>
          <a:srgbClr val="00C400">
            <a:alpha val="89804"/>
          </a:srgbClr>
        </a:solidFill>
      </dgm:spPr>
    </dgm:pt>
    <dgm:pt modelId="{719510C2-2950-4490-8CA6-CD0C9D3ADCDA}" type="pres">
      <dgm:prSet presAssocID="{5043017F-864D-4AF7-AB11-5983EF65D6AB}" presName="spaceBetweenRectangles" presStyleCnt="0"/>
      <dgm:spPr/>
    </dgm:pt>
    <dgm:pt modelId="{3D713F67-0AC8-4D8A-95BD-3EA11643B46E}" type="pres">
      <dgm:prSet presAssocID="{CE46A6AF-BFB8-4AB8-AAD4-8A6F5C1E408F}" presName="parentLin" presStyleCnt="0"/>
      <dgm:spPr/>
    </dgm:pt>
    <dgm:pt modelId="{B3C0E343-3F1F-41A8-93EB-94EC5DB54D6E}" type="pres">
      <dgm:prSet presAssocID="{CE46A6AF-BFB8-4AB8-AAD4-8A6F5C1E408F}" presName="parentLeftMargin" presStyleLbl="node1" presStyleIdx="2" presStyleCnt="4"/>
      <dgm:spPr/>
      <dgm:t>
        <a:bodyPr/>
        <a:lstStyle/>
        <a:p>
          <a:endParaRPr lang="en-US"/>
        </a:p>
      </dgm:t>
    </dgm:pt>
    <dgm:pt modelId="{ACF931A8-9786-461D-AD4C-FCC6B2723F89}" type="pres">
      <dgm:prSet presAssocID="{CE46A6AF-BFB8-4AB8-AAD4-8A6F5C1E408F}" presName="parentText" presStyleLbl="node1" presStyleIdx="3" presStyleCnt="4">
        <dgm:presLayoutVars>
          <dgm:chMax val="0"/>
          <dgm:bulletEnabled val="1"/>
        </dgm:presLayoutVars>
      </dgm:prSet>
      <dgm:spPr/>
      <dgm:t>
        <a:bodyPr/>
        <a:lstStyle/>
        <a:p>
          <a:endParaRPr lang="en-US"/>
        </a:p>
      </dgm:t>
    </dgm:pt>
    <dgm:pt modelId="{4C88D3A5-AD97-4ADA-900B-D3B2A179BB17}" type="pres">
      <dgm:prSet presAssocID="{CE46A6AF-BFB8-4AB8-AAD4-8A6F5C1E408F}" presName="negativeSpace" presStyleCnt="0"/>
      <dgm:spPr/>
    </dgm:pt>
    <dgm:pt modelId="{25D723F7-83C3-496E-8784-AFA48A57CD1C}" type="pres">
      <dgm:prSet presAssocID="{CE46A6AF-BFB8-4AB8-AAD4-8A6F5C1E408F}" presName="childText" presStyleLbl="conFgAcc1" presStyleIdx="3" presStyleCnt="4">
        <dgm:presLayoutVars>
          <dgm:bulletEnabled val="1"/>
        </dgm:presLayoutVars>
      </dgm:prSet>
      <dgm:spPr>
        <a:solidFill>
          <a:srgbClr val="00FE00">
            <a:alpha val="89804"/>
          </a:srgbClr>
        </a:solidFill>
      </dgm:spPr>
    </dgm:pt>
  </dgm:ptLst>
  <dgm:cxnLst>
    <dgm:cxn modelId="{BA90EE6D-4AE5-42A4-BC68-B60116CA7682}" type="presOf" srcId="{15FD6859-D4FB-42A9-A7BD-F4A1DF4652D3}" destId="{7DB81B8E-B0AC-42B4-BEB7-874107AE8328}" srcOrd="0" destOrd="0" presId="urn:microsoft.com/office/officeart/2005/8/layout/list1"/>
    <dgm:cxn modelId="{EFF26326-0BAF-4931-9F8F-1A99B9BDE52E}" type="presOf" srcId="{F5808F8D-0A83-4790-AE8A-EF1A2748E60D}" destId="{C82D61B1-5B55-46A6-AB60-AA689F7BAB98}" srcOrd="0" destOrd="0" presId="urn:microsoft.com/office/officeart/2005/8/layout/list1"/>
    <dgm:cxn modelId="{EEC8C4B1-681E-434A-99D7-151577A53375}" type="presOf" srcId="{C1421BA5-EEF8-46A9-9DF1-A6FA6A3D7BCF}" destId="{DB90C230-0A30-4312-BCA2-C1D68DAEBE5B}" srcOrd="1" destOrd="0" presId="urn:microsoft.com/office/officeart/2005/8/layout/list1"/>
    <dgm:cxn modelId="{B60D4D70-F4A8-450E-8C25-704358BAE4A3}" type="presOf" srcId="{F5808F8D-0A83-4790-AE8A-EF1A2748E60D}" destId="{3FFA522A-D095-4A9B-90BA-C8B6418D34EC}" srcOrd="1" destOrd="0" presId="urn:microsoft.com/office/officeart/2005/8/layout/list1"/>
    <dgm:cxn modelId="{BB7D6EC9-1A80-4EFB-999E-CCAFA9FBD3C9}" srcId="{15FD6859-D4FB-42A9-A7BD-F4A1DF4652D3}" destId="{5D9E909C-EEC8-4C45-8EAC-367C0ED6FE10}" srcOrd="1" destOrd="0" parTransId="{C3A58CBF-9638-4FD9-A2A7-F930B7916C5D}" sibTransId="{543B8B4E-F00B-4A56-8DDB-72F91989D99E}"/>
    <dgm:cxn modelId="{4D309DC5-ABC7-469D-8D36-9D13A18CBBFD}" srcId="{15FD6859-D4FB-42A9-A7BD-F4A1DF4652D3}" destId="{C1421BA5-EEF8-46A9-9DF1-A6FA6A3D7BCF}" srcOrd="0" destOrd="0" parTransId="{574939EC-B3EA-449A-B3FC-F11D5E05FF88}" sibTransId="{2D158F4E-995E-434B-A8D8-FDC197734A25}"/>
    <dgm:cxn modelId="{0EC57587-98B5-4DE4-A61B-98DB5EC32556}" type="presOf" srcId="{5D9E909C-EEC8-4C45-8EAC-367C0ED6FE10}" destId="{74631A2C-E07E-4EFB-A41A-93BE04F1F8CB}" srcOrd="0" destOrd="0" presId="urn:microsoft.com/office/officeart/2005/8/layout/list1"/>
    <dgm:cxn modelId="{8F7D006B-1E40-4794-8CC9-119A01DFD3E9}" srcId="{15FD6859-D4FB-42A9-A7BD-F4A1DF4652D3}" destId="{F5808F8D-0A83-4790-AE8A-EF1A2748E60D}" srcOrd="2" destOrd="0" parTransId="{B699F87E-BECA-4CB4-9484-3C67F66B1A98}" sibTransId="{5043017F-864D-4AF7-AB11-5983EF65D6AB}"/>
    <dgm:cxn modelId="{D4A42BCA-4D3E-4299-AA3F-312218D67ECD}" type="presOf" srcId="{CE46A6AF-BFB8-4AB8-AAD4-8A6F5C1E408F}" destId="{B3C0E343-3F1F-41A8-93EB-94EC5DB54D6E}" srcOrd="0" destOrd="0" presId="urn:microsoft.com/office/officeart/2005/8/layout/list1"/>
    <dgm:cxn modelId="{459A685C-0DAE-4F41-8750-27C0784B4280}" type="presOf" srcId="{5D9E909C-EEC8-4C45-8EAC-367C0ED6FE10}" destId="{E2663B9C-3C81-42D3-9CCE-B43614FDBE21}" srcOrd="1" destOrd="0" presId="urn:microsoft.com/office/officeart/2005/8/layout/list1"/>
    <dgm:cxn modelId="{BD2F3B65-11F7-4DD7-888E-FB14100CED46}" type="presOf" srcId="{C1421BA5-EEF8-46A9-9DF1-A6FA6A3D7BCF}" destId="{5D283B50-2905-474B-BDBB-A01EA5E0A08B}" srcOrd="0" destOrd="0" presId="urn:microsoft.com/office/officeart/2005/8/layout/list1"/>
    <dgm:cxn modelId="{198E34CB-4A51-418A-B329-7C83B3C4A0CC}" type="presOf" srcId="{CE46A6AF-BFB8-4AB8-AAD4-8A6F5C1E408F}" destId="{ACF931A8-9786-461D-AD4C-FCC6B2723F89}" srcOrd="1" destOrd="0" presId="urn:microsoft.com/office/officeart/2005/8/layout/list1"/>
    <dgm:cxn modelId="{C94A61D4-B486-4BF5-8F48-1F907C0BC051}" srcId="{15FD6859-D4FB-42A9-A7BD-F4A1DF4652D3}" destId="{CE46A6AF-BFB8-4AB8-AAD4-8A6F5C1E408F}" srcOrd="3" destOrd="0" parTransId="{AFB72B66-D303-4692-A9C1-08D7F390778A}" sibTransId="{7EB36460-51DB-41A0-A8DE-FD2A04C1F210}"/>
    <dgm:cxn modelId="{169DDE09-B2CC-4DBB-81A3-B5ECB8E26EA6}" type="presParOf" srcId="{7DB81B8E-B0AC-42B4-BEB7-874107AE8328}" destId="{BE78885D-023E-44FE-91A8-6FA8643BFAC8}" srcOrd="0" destOrd="0" presId="urn:microsoft.com/office/officeart/2005/8/layout/list1"/>
    <dgm:cxn modelId="{D403EDBF-EAA4-49F7-A28F-15A8A793F415}" type="presParOf" srcId="{BE78885D-023E-44FE-91A8-6FA8643BFAC8}" destId="{5D283B50-2905-474B-BDBB-A01EA5E0A08B}" srcOrd="0" destOrd="0" presId="urn:microsoft.com/office/officeart/2005/8/layout/list1"/>
    <dgm:cxn modelId="{2E13C923-29BB-4FFB-BDC2-20EA869B2943}" type="presParOf" srcId="{BE78885D-023E-44FE-91A8-6FA8643BFAC8}" destId="{DB90C230-0A30-4312-BCA2-C1D68DAEBE5B}" srcOrd="1" destOrd="0" presId="urn:microsoft.com/office/officeart/2005/8/layout/list1"/>
    <dgm:cxn modelId="{ACD41651-3C4A-4FE8-8F4D-6FE45BA52BCB}" type="presParOf" srcId="{7DB81B8E-B0AC-42B4-BEB7-874107AE8328}" destId="{93240882-9B55-42DF-BAAE-AFC20AC4F2D5}" srcOrd="1" destOrd="0" presId="urn:microsoft.com/office/officeart/2005/8/layout/list1"/>
    <dgm:cxn modelId="{690A725F-22ED-4493-9B64-6FAC44E54894}" type="presParOf" srcId="{7DB81B8E-B0AC-42B4-BEB7-874107AE8328}" destId="{CA93C054-4C2A-41E3-81F7-959201CCBBE4}" srcOrd="2" destOrd="0" presId="urn:microsoft.com/office/officeart/2005/8/layout/list1"/>
    <dgm:cxn modelId="{7163B2CB-8E60-448C-812B-E8FDCC61010D}" type="presParOf" srcId="{7DB81B8E-B0AC-42B4-BEB7-874107AE8328}" destId="{89CBEC88-37A0-4CE3-9709-729B63589906}" srcOrd="3" destOrd="0" presId="urn:microsoft.com/office/officeart/2005/8/layout/list1"/>
    <dgm:cxn modelId="{EE0D7293-BE6D-4E99-ABCC-B9E970344F4B}" type="presParOf" srcId="{7DB81B8E-B0AC-42B4-BEB7-874107AE8328}" destId="{247F63E6-DE45-4669-893B-C3B42F568FAF}" srcOrd="4" destOrd="0" presId="urn:microsoft.com/office/officeart/2005/8/layout/list1"/>
    <dgm:cxn modelId="{F117408B-5E80-4485-BAA0-0D17E6FBCF2C}" type="presParOf" srcId="{247F63E6-DE45-4669-893B-C3B42F568FAF}" destId="{74631A2C-E07E-4EFB-A41A-93BE04F1F8CB}" srcOrd="0" destOrd="0" presId="urn:microsoft.com/office/officeart/2005/8/layout/list1"/>
    <dgm:cxn modelId="{56DC5293-D7C6-4125-95F3-769287BA45FA}" type="presParOf" srcId="{247F63E6-DE45-4669-893B-C3B42F568FAF}" destId="{E2663B9C-3C81-42D3-9CCE-B43614FDBE21}" srcOrd="1" destOrd="0" presId="urn:microsoft.com/office/officeart/2005/8/layout/list1"/>
    <dgm:cxn modelId="{E322E782-040B-4A54-8A7A-865FA2916B14}" type="presParOf" srcId="{7DB81B8E-B0AC-42B4-BEB7-874107AE8328}" destId="{68ACD0E9-2E60-4977-B3B5-8A05D1B48E47}" srcOrd="5" destOrd="0" presId="urn:microsoft.com/office/officeart/2005/8/layout/list1"/>
    <dgm:cxn modelId="{0E433685-6816-4C77-B454-E915D6D4309A}" type="presParOf" srcId="{7DB81B8E-B0AC-42B4-BEB7-874107AE8328}" destId="{FB5E16BC-830E-4D73-AD90-D9C285E5ED7A}" srcOrd="6" destOrd="0" presId="urn:microsoft.com/office/officeart/2005/8/layout/list1"/>
    <dgm:cxn modelId="{B7359454-EAE3-45C3-A4AD-E2968DD933D9}" type="presParOf" srcId="{7DB81B8E-B0AC-42B4-BEB7-874107AE8328}" destId="{F57C77F8-68AA-4131-97A0-BDD926E0DE1E}" srcOrd="7" destOrd="0" presId="urn:microsoft.com/office/officeart/2005/8/layout/list1"/>
    <dgm:cxn modelId="{985BA6DA-1A7E-4488-9EDA-864E5EA8B3B2}" type="presParOf" srcId="{7DB81B8E-B0AC-42B4-BEB7-874107AE8328}" destId="{5C8E7C34-7521-435F-BF60-F2FD175E5B02}" srcOrd="8" destOrd="0" presId="urn:microsoft.com/office/officeart/2005/8/layout/list1"/>
    <dgm:cxn modelId="{9FDB456D-7F59-4D16-95DF-673CE43BE762}" type="presParOf" srcId="{5C8E7C34-7521-435F-BF60-F2FD175E5B02}" destId="{C82D61B1-5B55-46A6-AB60-AA689F7BAB98}" srcOrd="0" destOrd="0" presId="urn:microsoft.com/office/officeart/2005/8/layout/list1"/>
    <dgm:cxn modelId="{BE62DC73-8BF0-4B02-BDBC-2F02BC0D0477}" type="presParOf" srcId="{5C8E7C34-7521-435F-BF60-F2FD175E5B02}" destId="{3FFA522A-D095-4A9B-90BA-C8B6418D34EC}" srcOrd="1" destOrd="0" presId="urn:microsoft.com/office/officeart/2005/8/layout/list1"/>
    <dgm:cxn modelId="{6C8B42AB-58C3-4B61-9033-74BA1ADBAE47}" type="presParOf" srcId="{7DB81B8E-B0AC-42B4-BEB7-874107AE8328}" destId="{8890F342-8D02-497B-8F45-55D9F5EF3C53}" srcOrd="9" destOrd="0" presId="urn:microsoft.com/office/officeart/2005/8/layout/list1"/>
    <dgm:cxn modelId="{D27ECD00-0FEB-4001-B14F-EB9B4285F920}" type="presParOf" srcId="{7DB81B8E-B0AC-42B4-BEB7-874107AE8328}" destId="{0BC27B93-4673-4311-9547-771049225333}" srcOrd="10" destOrd="0" presId="urn:microsoft.com/office/officeart/2005/8/layout/list1"/>
    <dgm:cxn modelId="{D2BC0217-4C73-4755-A1F9-2C98E109525A}" type="presParOf" srcId="{7DB81B8E-B0AC-42B4-BEB7-874107AE8328}" destId="{719510C2-2950-4490-8CA6-CD0C9D3ADCDA}" srcOrd="11" destOrd="0" presId="urn:microsoft.com/office/officeart/2005/8/layout/list1"/>
    <dgm:cxn modelId="{E5A85498-CD63-424C-8415-ED8CF98EF656}" type="presParOf" srcId="{7DB81B8E-B0AC-42B4-BEB7-874107AE8328}" destId="{3D713F67-0AC8-4D8A-95BD-3EA11643B46E}" srcOrd="12" destOrd="0" presId="urn:microsoft.com/office/officeart/2005/8/layout/list1"/>
    <dgm:cxn modelId="{DCE30B75-C8BC-4394-B401-C7D716AB5850}" type="presParOf" srcId="{3D713F67-0AC8-4D8A-95BD-3EA11643B46E}" destId="{B3C0E343-3F1F-41A8-93EB-94EC5DB54D6E}" srcOrd="0" destOrd="0" presId="urn:microsoft.com/office/officeart/2005/8/layout/list1"/>
    <dgm:cxn modelId="{AAAA1888-A836-465A-9F68-8BA8BE340643}" type="presParOf" srcId="{3D713F67-0AC8-4D8A-95BD-3EA11643B46E}" destId="{ACF931A8-9786-461D-AD4C-FCC6B2723F89}" srcOrd="1" destOrd="0" presId="urn:microsoft.com/office/officeart/2005/8/layout/list1"/>
    <dgm:cxn modelId="{A55EEDD2-630E-4916-B7AD-37CE7183D98F}" type="presParOf" srcId="{7DB81B8E-B0AC-42B4-BEB7-874107AE8328}" destId="{4C88D3A5-AD97-4ADA-900B-D3B2A179BB17}" srcOrd="13" destOrd="0" presId="urn:microsoft.com/office/officeart/2005/8/layout/list1"/>
    <dgm:cxn modelId="{16B637F0-9F4C-4B67-B5F9-94C6762BF232}" type="presParOf" srcId="{7DB81B8E-B0AC-42B4-BEB7-874107AE8328}" destId="{25D723F7-83C3-496E-8784-AFA48A57CD1C}"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910616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3954" cy="5143389"/>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5802" y="2802078"/>
            <a:ext cx="1905613" cy="1255536"/>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0" y="4136091"/>
            <a:ext cx="1085984" cy="1007319"/>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19" name="Google Shape;19;p3"/>
          <p:cNvSpPr/>
          <p:nvPr/>
        </p:nvSpPr>
        <p:spPr>
          <a:xfrm>
            <a:off x="0" y="0"/>
            <a:ext cx="1936070" cy="2500305"/>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0" name="Google Shape;20;p3"/>
          <p:cNvSpPr/>
          <p:nvPr/>
        </p:nvSpPr>
        <p:spPr>
          <a:xfrm>
            <a:off x="2221739" y="0"/>
            <a:ext cx="971624" cy="843005"/>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1" name="Google Shape;21;p3"/>
          <p:cNvSpPr/>
          <p:nvPr/>
        </p:nvSpPr>
        <p:spPr>
          <a:xfrm>
            <a:off x="1680587" y="3914645"/>
            <a:ext cx="1491337" cy="1228764"/>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3" name="Google Shape;23;p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4"/>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602686" y="3512916"/>
            <a:ext cx="1278848" cy="1021604"/>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1883" y="3961149"/>
            <a:ext cx="566286" cy="92702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00940" y="421461"/>
            <a:ext cx="1543076" cy="2686124"/>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lstStyle>
            <a:lvl1pPr marL="457200" lvl="0" indent="-393700" rtl="0">
              <a:spcBef>
                <a:spcPts val="600"/>
              </a:spcBef>
              <a:spcAft>
                <a:spcPts val="0"/>
              </a:spcAft>
              <a:buClr>
                <a:srgbClr val="51B148"/>
              </a:buClr>
              <a:buSzPts val="2600"/>
              <a:buChar char="⊷"/>
              <a:defRPr sz="2600" i="1">
                <a:solidFill>
                  <a:srgbClr val="51B148"/>
                </a:solidFill>
              </a:defRPr>
            </a:lvl1pPr>
            <a:lvl2pPr marL="914400" lvl="1" indent="-393700" rtl="0">
              <a:spcBef>
                <a:spcPts val="0"/>
              </a:spcBef>
              <a:spcAft>
                <a:spcPts val="0"/>
              </a:spcAft>
              <a:buClr>
                <a:srgbClr val="51B148"/>
              </a:buClr>
              <a:buSzPts val="2600"/>
              <a:buChar char="⊶"/>
              <a:defRPr sz="2600" i="1">
                <a:solidFill>
                  <a:srgbClr val="51B148"/>
                </a:solidFill>
              </a:defRPr>
            </a:lvl2pPr>
            <a:lvl3pPr marL="1371600" lvl="2" indent="-393700" rtl="0">
              <a:spcBef>
                <a:spcPts val="0"/>
              </a:spcBef>
              <a:spcAft>
                <a:spcPts val="0"/>
              </a:spcAft>
              <a:buClr>
                <a:srgbClr val="51B148"/>
              </a:buClr>
              <a:buSzPts val="2600"/>
              <a:buChar char="⊸"/>
              <a:defRPr sz="2600" i="1">
                <a:solidFill>
                  <a:srgbClr val="51B148"/>
                </a:solidFill>
              </a:defRPr>
            </a:lvl3pPr>
            <a:lvl4pPr marL="1828800" lvl="3" indent="-393700" rtl="0">
              <a:spcBef>
                <a:spcPts val="0"/>
              </a:spcBef>
              <a:spcAft>
                <a:spcPts val="0"/>
              </a:spcAft>
              <a:buClr>
                <a:srgbClr val="51B148"/>
              </a:buClr>
              <a:buSzPts val="2600"/>
              <a:buChar char="●"/>
              <a:defRPr sz="2600" i="1">
                <a:solidFill>
                  <a:srgbClr val="51B148"/>
                </a:solidFill>
              </a:defRPr>
            </a:lvl4pPr>
            <a:lvl5pPr marL="2286000" lvl="4" indent="-393700" rtl="0">
              <a:spcBef>
                <a:spcPts val="0"/>
              </a:spcBef>
              <a:spcAft>
                <a:spcPts val="0"/>
              </a:spcAft>
              <a:buClr>
                <a:srgbClr val="51B148"/>
              </a:buClr>
              <a:buSzPts val="2600"/>
              <a:buChar char="○"/>
              <a:defRPr sz="2600" i="1">
                <a:solidFill>
                  <a:srgbClr val="51B148"/>
                </a:solidFill>
              </a:defRPr>
            </a:lvl5pPr>
            <a:lvl6pPr marL="2743200" lvl="5" indent="-393700" rtl="0">
              <a:spcBef>
                <a:spcPts val="0"/>
              </a:spcBef>
              <a:spcAft>
                <a:spcPts val="0"/>
              </a:spcAft>
              <a:buClr>
                <a:srgbClr val="51B148"/>
              </a:buClr>
              <a:buSzPts val="2600"/>
              <a:buChar char="■"/>
              <a:defRPr sz="2600" i="1">
                <a:solidFill>
                  <a:srgbClr val="51B148"/>
                </a:solidFill>
              </a:defRPr>
            </a:lvl6pPr>
            <a:lvl7pPr marL="3200400" lvl="6" indent="-393700" rtl="0">
              <a:spcBef>
                <a:spcPts val="0"/>
              </a:spcBef>
              <a:spcAft>
                <a:spcPts val="0"/>
              </a:spcAft>
              <a:buClr>
                <a:srgbClr val="51B148"/>
              </a:buClr>
              <a:buSzPts val="2600"/>
              <a:buChar char="●"/>
              <a:defRPr sz="2600" i="1">
                <a:solidFill>
                  <a:srgbClr val="51B148"/>
                </a:solidFill>
              </a:defRPr>
            </a:lvl7pPr>
            <a:lvl8pPr marL="3657600" lvl="7" indent="-393700" rtl="0">
              <a:spcBef>
                <a:spcPts val="0"/>
              </a:spcBef>
              <a:spcAft>
                <a:spcPts val="0"/>
              </a:spcAft>
              <a:buClr>
                <a:srgbClr val="51B148"/>
              </a:buClr>
              <a:buSzPts val="2600"/>
              <a:buChar char="○"/>
              <a:defRPr sz="2600" i="1">
                <a:solidFill>
                  <a:srgbClr val="51B148"/>
                </a:solidFill>
              </a:defRPr>
            </a:lvl8pPr>
            <a:lvl9pPr marL="4114800" lvl="8" indent="-393700">
              <a:spcBef>
                <a:spcPts val="0"/>
              </a:spcBef>
              <a:spcAft>
                <a:spcPts val="0"/>
              </a:spcAft>
              <a:buClr>
                <a:srgbClr val="51B148"/>
              </a:buClr>
              <a:buSzPts val="2600"/>
              <a:buChar char="■"/>
              <a:defRPr sz="2600" i="1">
                <a:solidFill>
                  <a:srgbClr val="51B148"/>
                </a:solidFill>
              </a:defRPr>
            </a:lvl9pPr>
          </a:lstStyle>
          <a:p>
            <a:endParaRPr/>
          </a:p>
        </p:txBody>
      </p:sp>
      <p:sp>
        <p:nvSpPr>
          <p:cNvPr id="33" name="Google Shape;33;p4"/>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Google Shape;34;p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5"/>
          <p:cNvSpPr/>
          <p:nvPr/>
        </p:nvSpPr>
        <p:spPr>
          <a:xfrm>
            <a:off x="0" y="0"/>
            <a:ext cx="9144093" cy="5143522"/>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8548" y="1071451"/>
            <a:ext cx="1164582" cy="1832524"/>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192991" y="0"/>
            <a:ext cx="2343229" cy="135732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350346"/>
            <a:ext cx="1257314" cy="1793142"/>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5"/>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Google Shape;42;p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Google Shape;52;p7"/>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lstStyle>
            <a:lvl1pPr marL="457200" lvl="0" indent="-228600" algn="r">
              <a:spcBef>
                <a:spcPts val="360"/>
              </a:spcBef>
              <a:spcAft>
                <a:spcPts val="0"/>
              </a:spcAft>
              <a:buSzPts val="1800"/>
              <a:buNone/>
              <a:defRPr sz="1800"/>
            </a:lvl1pPr>
          </a:lstStyle>
          <a:p>
            <a:endParaRPr/>
          </a:p>
        </p:txBody>
      </p:sp>
      <p:sp>
        <p:nvSpPr>
          <p:cNvPr id="89" name="Google Shape;89;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9BCF63"/>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94" name="Google Shape;94;p12"/>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51B148"/>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3"/>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1">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rgbClr val="51B148"/>
                </a:solidFill>
                <a:latin typeface="Dosis Light"/>
                <a:ea typeface="Dosis Light"/>
                <a:cs typeface="Dosis Light"/>
                <a:sym typeface="Dosis Light"/>
              </a:defRPr>
            </a:lvl1pPr>
            <a:lvl2pPr lvl="1">
              <a:buNone/>
              <a:defRPr sz="1300">
                <a:solidFill>
                  <a:srgbClr val="51B148"/>
                </a:solidFill>
                <a:latin typeface="Dosis Light"/>
                <a:ea typeface="Dosis Light"/>
                <a:cs typeface="Dosis Light"/>
                <a:sym typeface="Dosis Light"/>
              </a:defRPr>
            </a:lvl2pPr>
            <a:lvl3pPr lvl="2">
              <a:buNone/>
              <a:defRPr sz="1300">
                <a:solidFill>
                  <a:srgbClr val="51B148"/>
                </a:solidFill>
                <a:latin typeface="Dosis Light"/>
                <a:ea typeface="Dosis Light"/>
                <a:cs typeface="Dosis Light"/>
                <a:sym typeface="Dosis Light"/>
              </a:defRPr>
            </a:lvl3pPr>
            <a:lvl4pPr lvl="3">
              <a:buNone/>
              <a:defRPr sz="1300">
                <a:solidFill>
                  <a:srgbClr val="51B148"/>
                </a:solidFill>
                <a:latin typeface="Dosis Light"/>
                <a:ea typeface="Dosis Light"/>
                <a:cs typeface="Dosis Light"/>
                <a:sym typeface="Dosis Light"/>
              </a:defRPr>
            </a:lvl4pPr>
            <a:lvl5pPr lvl="4">
              <a:buNone/>
              <a:defRPr sz="1300">
                <a:solidFill>
                  <a:srgbClr val="51B148"/>
                </a:solidFill>
                <a:latin typeface="Dosis Light"/>
                <a:ea typeface="Dosis Light"/>
                <a:cs typeface="Dosis Light"/>
                <a:sym typeface="Dosis Light"/>
              </a:defRPr>
            </a:lvl5pPr>
            <a:lvl6pPr lvl="5">
              <a:buNone/>
              <a:defRPr sz="1300">
                <a:solidFill>
                  <a:srgbClr val="51B148"/>
                </a:solidFill>
                <a:latin typeface="Dosis Light"/>
                <a:ea typeface="Dosis Light"/>
                <a:cs typeface="Dosis Light"/>
                <a:sym typeface="Dosis Light"/>
              </a:defRPr>
            </a:lvl6pPr>
            <a:lvl7pPr lvl="6">
              <a:buNone/>
              <a:defRPr sz="1300">
                <a:solidFill>
                  <a:srgbClr val="51B148"/>
                </a:solidFill>
                <a:latin typeface="Dosis Light"/>
                <a:ea typeface="Dosis Light"/>
                <a:cs typeface="Dosis Light"/>
                <a:sym typeface="Dosis Light"/>
              </a:defRPr>
            </a:lvl7pPr>
            <a:lvl8pPr lvl="7">
              <a:buNone/>
              <a:defRPr sz="1300">
                <a:solidFill>
                  <a:srgbClr val="51B148"/>
                </a:solidFill>
                <a:latin typeface="Dosis Light"/>
                <a:ea typeface="Dosis Light"/>
                <a:cs typeface="Dosis Light"/>
                <a:sym typeface="Dosis Light"/>
              </a:defRPr>
            </a:lvl8pPr>
            <a:lvl9pPr lvl="8">
              <a:buNone/>
              <a:defRPr sz="1300">
                <a:solidFill>
                  <a:srgbClr val="51B148"/>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6"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3.jpg"/><Relationship Id="rId7" Type="http://schemas.openxmlformats.org/officeDocument/2006/relationships/diagramColors" Target="../diagrams/colors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Naturalproducts.fda@gmail.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330719" y="2876550"/>
            <a:ext cx="4802395" cy="1159800"/>
          </a:xfrm>
          <a:prstGeom prst="rect">
            <a:avLst/>
          </a:prstGeom>
        </p:spPr>
        <p:txBody>
          <a:bodyPr spcFirstLastPara="1" wrap="square" lIns="91425" tIns="91425" rIns="91425" bIns="91425" anchor="ctr" anchorCtr="0">
            <a:noAutofit/>
          </a:bodyPr>
          <a:lstStyle/>
          <a:p>
            <a:pPr lvl="0" algn="ctr"/>
            <a:r>
              <a:rPr lang="fa-IR" sz="2400" b="1" dirty="0">
                <a:solidFill>
                  <a:schemeClr val="accent6">
                    <a:lumMod val="50000"/>
                  </a:schemeClr>
                </a:solidFill>
                <a:latin typeface="2  Mitra"/>
                <a:cs typeface="B Mitra" pitchFamily="2" charset="-78"/>
              </a:rPr>
              <a:t>اداره نظارت و ارزیابی فرآورده‌های طبیعی، سنتی و مکمل</a:t>
            </a:r>
            <a:br>
              <a:rPr lang="fa-IR" sz="2400" b="1" dirty="0">
                <a:solidFill>
                  <a:schemeClr val="accent6">
                    <a:lumMod val="50000"/>
                  </a:schemeClr>
                </a:solidFill>
                <a:latin typeface="2  Mitra"/>
                <a:cs typeface="B Mitra" pitchFamily="2" charset="-78"/>
              </a:rPr>
            </a:br>
            <a:r>
              <a:rPr lang="fa-IR" sz="2400" dirty="0">
                <a:solidFill>
                  <a:schemeClr val="accent6">
                    <a:lumMod val="50000"/>
                  </a:schemeClr>
                </a:solidFill>
                <a:latin typeface="2  Mitra"/>
                <a:cs typeface="B Mitra" pitchFamily="2" charset="-78"/>
              </a:rPr>
              <a:t>معاونت غذا و دارو دانشگاه علوم پزشکی وخدمات بهداشتی درمانی ارومیه</a:t>
            </a:r>
            <a:endParaRPr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3850" y="0"/>
            <a:ext cx="1200150" cy="12001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0800" y="1733550"/>
            <a:ext cx="770091" cy="80399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918075" y="133350"/>
            <a:ext cx="3957900" cy="4800600"/>
          </a:xfrm>
          <a:solidFill>
            <a:schemeClr val="accent1">
              <a:lumMod val="50000"/>
            </a:schemeClr>
          </a:solidFill>
        </p:spPr>
        <p:txBody>
          <a:bodyPr/>
          <a:lstStyle/>
          <a:p>
            <a:pPr algn="r" rtl="1"/>
            <a:r>
              <a:rPr lang="fa-IR" sz="3600" dirty="0">
                <a:solidFill>
                  <a:schemeClr val="bg1"/>
                </a:solidFill>
                <a:cs typeface="B Titr" panose="00000700000000000000" pitchFamily="2" charset="-78"/>
              </a:rPr>
              <a:t>قانون نظام صنفی </a:t>
            </a:r>
            <a:r>
              <a:rPr lang="fa-IR" sz="3600" dirty="0" smtClean="0">
                <a:solidFill>
                  <a:schemeClr val="bg1"/>
                </a:solidFill>
                <a:cs typeface="B Titr" panose="00000700000000000000" pitchFamily="2" charset="-78"/>
              </a:rPr>
              <a:t>کشور</a:t>
            </a:r>
            <a:endParaRPr lang="en-US" sz="3600" dirty="0">
              <a:solidFill>
                <a:schemeClr val="bg1"/>
              </a:solidFill>
              <a:cs typeface="B Titr" panose="00000700000000000000" pitchFamily="2" charset="-78"/>
            </a:endParaRPr>
          </a:p>
        </p:txBody>
      </p:sp>
      <p:sp>
        <p:nvSpPr>
          <p:cNvPr id="3" name="Slide Number Placeholder 2"/>
          <p:cNvSpPr>
            <a:spLocks noGrp="1"/>
          </p:cNvSpPr>
          <p:nvPr>
            <p:ph type="sldNum" idx="4294967295"/>
          </p:nvPr>
        </p:nvSpPr>
        <p:spPr>
          <a:xfrm>
            <a:off x="0" y="4749800"/>
            <a:ext cx="549275" cy="393700"/>
          </a:xfrm>
        </p:spPr>
        <p:txBody>
          <a:bodyPr/>
          <a:lstStyle/>
          <a:p>
            <a:pPr marL="0" lvl="0" indent="0" algn="l"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4049691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sp>
        <p:nvSpPr>
          <p:cNvPr id="3" name="TextBox 2"/>
          <p:cNvSpPr txBox="1"/>
          <p:nvPr/>
        </p:nvSpPr>
        <p:spPr>
          <a:xfrm>
            <a:off x="1534886" y="438150"/>
            <a:ext cx="6858000" cy="3693319"/>
          </a:xfrm>
          <a:prstGeom prst="rect">
            <a:avLst/>
          </a:prstGeom>
          <a:solidFill>
            <a:schemeClr val="bg1">
              <a:alpha val="58000"/>
            </a:schemeClr>
          </a:solidFill>
          <a:ln w="19050">
            <a:solidFill>
              <a:schemeClr val="accent1">
                <a:lumMod val="50000"/>
              </a:schemeClr>
            </a:solidFill>
          </a:ln>
        </p:spPr>
        <p:txBody>
          <a:bodyPr wrap="square" rtlCol="0">
            <a:spAutoFit/>
          </a:bodyPr>
          <a:lstStyle/>
          <a:p>
            <a:pPr algn="just" rtl="1">
              <a:lnSpc>
                <a:spcPct val="150000"/>
              </a:lnSpc>
            </a:pPr>
            <a:r>
              <a:rPr lang="fa-IR" sz="1800" b="1" dirty="0">
                <a:solidFill>
                  <a:schemeClr val="accent1">
                    <a:lumMod val="50000"/>
                  </a:schemeClr>
                </a:solidFill>
                <a:cs typeface="B Nazanin" pitchFamily="2" charset="-78"/>
              </a:rPr>
              <a:t>ماده 12: </a:t>
            </a:r>
            <a:r>
              <a:rPr lang="fa-IR" sz="1800" dirty="0">
                <a:solidFill>
                  <a:schemeClr val="accent1">
                    <a:lumMod val="50000"/>
                  </a:schemeClr>
                </a:solidFill>
                <a:cs typeface="B Nazanin" pitchFamily="2" charset="-78"/>
              </a:rPr>
              <a:t>افراد صنفی موظفند قبل از </a:t>
            </a:r>
            <a:r>
              <a:rPr lang="fa-IR" sz="1800" dirty="0" smtClean="0">
                <a:solidFill>
                  <a:schemeClr val="accent1">
                    <a:lumMod val="50000"/>
                  </a:schemeClr>
                </a:solidFill>
                <a:cs typeface="B Nazanin" pitchFamily="2" charset="-78"/>
              </a:rPr>
              <a:t>تأسیس </a:t>
            </a:r>
            <a:r>
              <a:rPr lang="fa-IR" sz="1800" dirty="0">
                <a:solidFill>
                  <a:schemeClr val="accent1">
                    <a:lumMod val="50000"/>
                  </a:schemeClr>
                </a:solidFill>
                <a:cs typeface="B Nazanin" pitchFamily="2" charset="-78"/>
              </a:rPr>
              <a:t>هر نوع واحد صنفی یا اشتغال به کسب و حرفه نسبت به اخذ پروانه کسب اقدام کنند</a:t>
            </a:r>
            <a:r>
              <a:rPr lang="fa-IR" sz="1800" dirty="0" smtClean="0">
                <a:solidFill>
                  <a:schemeClr val="accent1">
                    <a:lumMod val="50000"/>
                  </a:schemeClr>
                </a:solidFill>
                <a:cs typeface="B Nazanin" pitchFamily="2" charset="-78"/>
              </a:rPr>
              <a:t>.</a:t>
            </a:r>
            <a:endParaRPr lang="fa-IR" sz="1800" dirty="0">
              <a:solidFill>
                <a:schemeClr val="accent1">
                  <a:lumMod val="50000"/>
                </a:schemeClr>
              </a:solidFill>
              <a:cs typeface="B Nazanin" pitchFamily="2" charset="-78"/>
            </a:endParaRPr>
          </a:p>
          <a:p>
            <a:pPr algn="just" rtl="1">
              <a:lnSpc>
                <a:spcPct val="150000"/>
              </a:lnSpc>
            </a:pPr>
            <a:r>
              <a:rPr lang="fa-IR" sz="1800" b="1" dirty="0" smtClean="0">
                <a:solidFill>
                  <a:schemeClr val="accent1">
                    <a:lumMod val="50000"/>
                  </a:schemeClr>
                </a:solidFill>
                <a:cs typeface="B Nazanin" pitchFamily="2" charset="-78"/>
              </a:rPr>
              <a:t>تبصره </a:t>
            </a:r>
            <a:r>
              <a:rPr lang="fa-IR" sz="1800" b="1" dirty="0">
                <a:solidFill>
                  <a:schemeClr val="accent1">
                    <a:lumMod val="50000"/>
                  </a:schemeClr>
                </a:solidFill>
                <a:cs typeface="B Nazanin" pitchFamily="2" charset="-78"/>
              </a:rPr>
              <a:t>2 ماده 17: </a:t>
            </a:r>
            <a:r>
              <a:rPr lang="fa-IR" sz="1800" dirty="0">
                <a:solidFill>
                  <a:schemeClr val="accent1">
                    <a:lumMod val="50000"/>
                  </a:schemeClr>
                </a:solidFill>
                <a:cs typeface="B Nazanin" pitchFamily="2" charset="-78"/>
              </a:rPr>
              <a:t>افراد صنفی مجاز نیستند برای جلب مشتری درباره محصولات، کالاها یا خدمات، برخلاف واقع تبلیغ </a:t>
            </a:r>
            <a:r>
              <a:rPr lang="fa-IR" sz="1800" dirty="0" smtClean="0">
                <a:solidFill>
                  <a:schemeClr val="accent1">
                    <a:lumMod val="50000"/>
                  </a:schemeClr>
                </a:solidFill>
                <a:cs typeface="B Nazanin" pitchFamily="2" charset="-78"/>
              </a:rPr>
              <a:t>کنند :</a:t>
            </a:r>
            <a:endParaRPr lang="fa-IR" sz="1800" dirty="0">
              <a:solidFill>
                <a:schemeClr val="accent1">
                  <a:lumMod val="50000"/>
                </a:schemeClr>
              </a:solidFill>
              <a:cs typeface="B Nazanin" pitchFamily="2" charset="-78"/>
            </a:endParaRPr>
          </a:p>
          <a:p>
            <a:pPr algn="just" rtl="1">
              <a:lnSpc>
                <a:spcPct val="150000"/>
              </a:lnSpc>
            </a:pPr>
            <a:r>
              <a:rPr lang="fa-IR" sz="1800" dirty="0">
                <a:solidFill>
                  <a:schemeClr val="accent1">
                    <a:lumMod val="50000"/>
                  </a:schemeClr>
                </a:solidFill>
                <a:effectLst>
                  <a:outerShdw blurRad="38100" dist="38100" dir="2700000" algn="tl">
                    <a:srgbClr val="000000">
                      <a:alpha val="43137"/>
                    </a:srgbClr>
                  </a:outerShdw>
                </a:effectLst>
                <a:cs typeface="B Nazanin" pitchFamily="2" charset="-78"/>
              </a:rPr>
              <a:t>تابلو های با عنوان داروهای گیاهی ، طب سنتی و </a:t>
            </a:r>
            <a:r>
              <a:rPr lang="fa-IR" sz="1800" dirty="0" smtClean="0">
                <a:solidFill>
                  <a:schemeClr val="accent1">
                    <a:lumMod val="50000"/>
                  </a:schemeClr>
                </a:solidFill>
                <a:effectLst>
                  <a:outerShdw blurRad="38100" dist="38100" dir="2700000" algn="tl">
                    <a:srgbClr val="000000">
                      <a:alpha val="43137"/>
                    </a:srgbClr>
                  </a:outerShdw>
                </a:effectLst>
                <a:cs typeface="B Nazanin" pitchFamily="2" charset="-78"/>
              </a:rPr>
              <a:t>....</a:t>
            </a:r>
          </a:p>
          <a:p>
            <a:pPr algn="r" rtl="1"/>
            <a:endParaRPr lang="fa-IR" sz="1800" b="1" dirty="0" smtClean="0">
              <a:solidFill>
                <a:schemeClr val="accent1">
                  <a:lumMod val="50000"/>
                </a:schemeClr>
              </a:solidFill>
              <a:cs typeface="B Nazanin" pitchFamily="2" charset="-78"/>
            </a:endParaRPr>
          </a:p>
          <a:p>
            <a:pPr algn="r" rtl="1"/>
            <a:r>
              <a:rPr lang="fa-IR" sz="1800" b="1" dirty="0" smtClean="0">
                <a:solidFill>
                  <a:schemeClr val="accent1">
                    <a:lumMod val="50000"/>
                  </a:schemeClr>
                </a:solidFill>
                <a:cs typeface="B Nazanin" pitchFamily="2" charset="-78"/>
              </a:rPr>
              <a:t>ماده 28 بند الف:</a:t>
            </a:r>
            <a:r>
              <a:rPr lang="ar-SA" sz="1800" b="1" dirty="0"/>
              <a:t> </a:t>
            </a:r>
            <a:r>
              <a:rPr lang="ar-SA" sz="1800" dirty="0">
                <a:solidFill>
                  <a:schemeClr val="accent1">
                    <a:lumMod val="50000"/>
                  </a:schemeClr>
                </a:solidFill>
                <a:cs typeface="B Nazanin" panose="00000400000000000000" pitchFamily="2" charset="-78"/>
              </a:rPr>
              <a:t>واحد صنفی </a:t>
            </a:r>
            <a:r>
              <a:rPr lang="fa-IR" sz="1800" dirty="0" smtClean="0">
                <a:solidFill>
                  <a:schemeClr val="accent1">
                    <a:lumMod val="50000"/>
                  </a:schemeClr>
                </a:solidFill>
                <a:cs typeface="B Nazanin" panose="00000400000000000000" pitchFamily="2" charset="-78"/>
              </a:rPr>
              <a:t>در صورت </a:t>
            </a:r>
            <a:r>
              <a:rPr lang="ar-SA" sz="1800" dirty="0">
                <a:solidFill>
                  <a:schemeClr val="accent1">
                    <a:lumMod val="50000"/>
                  </a:schemeClr>
                </a:solidFill>
                <a:cs typeface="B Nazanin" panose="00000400000000000000" pitchFamily="2" charset="-78"/>
              </a:rPr>
              <a:t>اشتغال به شغل یا مشاغل دیگر در محل کسب، غیر از آن‌چه در پروانه‌کسب قید گردیده یا کمیسیون نظارت مجاز شمرده </a:t>
            </a:r>
            <a:r>
              <a:rPr lang="ar-SA" sz="1800" dirty="0" smtClean="0">
                <a:solidFill>
                  <a:schemeClr val="accent1">
                    <a:lumMod val="50000"/>
                  </a:schemeClr>
                </a:solidFill>
                <a:cs typeface="B Nazanin" panose="00000400000000000000" pitchFamily="2" charset="-78"/>
              </a:rPr>
              <a:t>است</a:t>
            </a:r>
            <a:r>
              <a:rPr lang="fa-IR" sz="1800" dirty="0" smtClean="0">
                <a:solidFill>
                  <a:schemeClr val="accent1">
                    <a:lumMod val="50000"/>
                  </a:schemeClr>
                </a:solidFill>
                <a:cs typeface="B Nazanin" panose="00000400000000000000" pitchFamily="2" charset="-78"/>
              </a:rPr>
              <a:t>،</a:t>
            </a:r>
            <a:r>
              <a:rPr lang="ar-SA" sz="1800" dirty="0" smtClean="0">
                <a:solidFill>
                  <a:schemeClr val="accent1">
                    <a:lumMod val="50000"/>
                  </a:schemeClr>
                </a:solidFill>
                <a:cs typeface="B Nazanin" panose="00000400000000000000" pitchFamily="2" charset="-78"/>
              </a:rPr>
              <a:t> به‌طور </a:t>
            </a:r>
            <a:r>
              <a:rPr lang="ar-SA" sz="1800" dirty="0">
                <a:solidFill>
                  <a:schemeClr val="accent1">
                    <a:lumMod val="50000"/>
                  </a:schemeClr>
                </a:solidFill>
                <a:cs typeface="B Nazanin" panose="00000400000000000000" pitchFamily="2" charset="-78"/>
              </a:rPr>
              <a:t>موقت از یک‌هفته تاشش‌ماه تعطیل می‌گردد.</a:t>
            </a:r>
          </a:p>
          <a:p>
            <a:pPr algn="r" rtl="1">
              <a:lnSpc>
                <a:spcPct val="150000"/>
              </a:lnSpc>
            </a:pPr>
            <a:endParaRPr lang="en-US" sz="1800" dirty="0">
              <a:cs typeface="B Nazanin" panose="00000400000000000000" pitchFamily="2" charset="-78"/>
            </a:endParaRPr>
          </a:p>
        </p:txBody>
      </p:sp>
      <p:grpSp>
        <p:nvGrpSpPr>
          <p:cNvPr id="4" name="Google Shape;432;p40"/>
          <p:cNvGrpSpPr/>
          <p:nvPr/>
        </p:nvGrpSpPr>
        <p:grpSpPr>
          <a:xfrm>
            <a:off x="1371600" y="3678956"/>
            <a:ext cx="661481" cy="609600"/>
            <a:chOff x="5926225" y="921350"/>
            <a:chExt cx="517800" cy="504350"/>
          </a:xfrm>
          <a:solidFill>
            <a:srgbClr val="FFFF00"/>
          </a:solidFill>
        </p:grpSpPr>
        <p:sp>
          <p:nvSpPr>
            <p:cNvPr id="5" name="Google Shape;433;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34;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427827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9"/>
          <p:cNvSpPr txBox="1">
            <a:spLocks noGrp="1"/>
          </p:cNvSpPr>
          <p:nvPr>
            <p:ph type="title"/>
          </p:nvPr>
        </p:nvSpPr>
        <p:spPr>
          <a:xfrm>
            <a:off x="4724400" y="1123950"/>
            <a:ext cx="3657600" cy="1981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dirty="0" smtClean="0">
                <a:solidFill>
                  <a:schemeClr val="accent4">
                    <a:lumMod val="50000"/>
                  </a:schemeClr>
                </a:solidFill>
                <a:cs typeface="B Titr" panose="00000700000000000000" pitchFamily="2" charset="-78"/>
              </a:rPr>
              <a:t>قانون مبارزه با قاچاق کالا و ارز</a:t>
            </a:r>
            <a:endParaRPr dirty="0">
              <a:solidFill>
                <a:schemeClr val="accent4">
                  <a:lumMod val="50000"/>
                </a:schemeClr>
              </a:solidFill>
              <a:cs typeface="B Titr" panose="00000700000000000000" pitchFamily="2" charset="-78"/>
            </a:endParaRPr>
          </a:p>
        </p:txBody>
      </p:sp>
      <p:sp>
        <p:nvSpPr>
          <p:cNvPr id="358" name="Google Shape;358;p3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12</a:t>
            </a:fld>
            <a:endParaRPr/>
          </a:p>
        </p:txBody>
      </p:sp>
    </p:spTree>
    <p:extLst>
      <p:ext uri="{BB962C8B-B14F-4D97-AF65-F5344CB8AC3E}">
        <p14:creationId xmlns:p14="http://schemas.microsoft.com/office/powerpoint/2010/main" val="437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13</a:t>
            </a:fld>
            <a:endParaRPr lang="en"/>
          </a:p>
        </p:txBody>
      </p:sp>
      <p:sp>
        <p:nvSpPr>
          <p:cNvPr id="4" name="TextBox 3"/>
          <p:cNvSpPr txBox="1"/>
          <p:nvPr/>
        </p:nvSpPr>
        <p:spPr>
          <a:xfrm>
            <a:off x="3276600" y="361950"/>
            <a:ext cx="5562600" cy="4370427"/>
          </a:xfrm>
          <a:prstGeom prst="rect">
            <a:avLst/>
          </a:prstGeom>
          <a:solidFill>
            <a:srgbClr val="00A400">
              <a:alpha val="64000"/>
            </a:srgbClr>
          </a:solidFill>
          <a:ln w="19050">
            <a:solidFill>
              <a:srgbClr val="FFFF00"/>
            </a:solidFill>
          </a:ln>
        </p:spPr>
        <p:txBody>
          <a:bodyPr wrap="square" rtlCol="0">
            <a:spAutoFit/>
          </a:bodyPr>
          <a:lstStyle/>
          <a:p>
            <a:pPr algn="just" rtl="1"/>
            <a:r>
              <a:rPr lang="fa-IR" sz="2400" b="1" dirty="0">
                <a:solidFill>
                  <a:schemeClr val="accent1">
                    <a:lumMod val="50000"/>
                  </a:schemeClr>
                </a:solidFill>
                <a:cs typeface="B Nazanin" pitchFamily="2" charset="-78"/>
              </a:rPr>
              <a:t>فصل هفتم- مقررات مربوط به دستگاه کاشف و کشف کالا</a:t>
            </a:r>
          </a:p>
          <a:p>
            <a:pPr algn="just" rtl="1"/>
            <a:r>
              <a:rPr lang="fa-IR" sz="1800" b="1" dirty="0">
                <a:solidFill>
                  <a:schemeClr val="bg1"/>
                </a:solidFill>
                <a:cs typeface="B Nazanin" pitchFamily="2" charset="-78"/>
              </a:rPr>
              <a:t>ماده 36- </a:t>
            </a:r>
            <a:r>
              <a:rPr lang="fa-IR" sz="1800" dirty="0">
                <a:solidFill>
                  <a:schemeClr val="bg1"/>
                </a:solidFill>
                <a:cs typeface="B Nazanin" pitchFamily="2" charset="-78"/>
              </a:rPr>
              <a:t>دستگاههای زیر در حدود وظایف محوله قانونی، کاشف در امر قاچاق محسوب می شوند:</a:t>
            </a:r>
          </a:p>
          <a:p>
            <a:pPr algn="just" rtl="1"/>
            <a:r>
              <a:rPr lang="fa-IR" sz="1800" b="1" dirty="0">
                <a:solidFill>
                  <a:srgbClr val="C00000"/>
                </a:solidFill>
                <a:cs typeface="B Nazanin" pitchFamily="2" charset="-78"/>
              </a:rPr>
              <a:t>الف- وزارت بهداشت، درمان و آموزش پزشکی</a:t>
            </a:r>
          </a:p>
          <a:p>
            <a:pPr algn="r" rtl="1">
              <a:buNone/>
            </a:pPr>
            <a:r>
              <a:rPr lang="fa-IR" sz="1800" dirty="0">
                <a:solidFill>
                  <a:schemeClr val="bg1"/>
                </a:solidFill>
                <a:cs typeface="B Nazanin" pitchFamily="2" charset="-78"/>
              </a:rPr>
              <a:t>ب - وزارت جهاد کشاورزی</a:t>
            </a:r>
          </a:p>
          <a:p>
            <a:pPr algn="r" rtl="1">
              <a:buNone/>
            </a:pPr>
            <a:r>
              <a:rPr lang="fa-IR" sz="1800" dirty="0">
                <a:solidFill>
                  <a:schemeClr val="bg1"/>
                </a:solidFill>
                <a:cs typeface="B Nazanin" pitchFamily="2" charset="-78"/>
              </a:rPr>
              <a:t>پ - گمرک جمهوری اسلامی ایران در محدوده اماکن گمرکی</a:t>
            </a:r>
          </a:p>
          <a:p>
            <a:pPr algn="r" rtl="1">
              <a:buNone/>
            </a:pPr>
            <a:r>
              <a:rPr lang="fa-IR" sz="1800" dirty="0">
                <a:solidFill>
                  <a:schemeClr val="bg1"/>
                </a:solidFill>
                <a:cs typeface="B Nazanin" pitchFamily="2" charset="-78"/>
              </a:rPr>
              <a:t>ت - سازمان حمایت مصرف کنندگان و توليدکنندگان</a:t>
            </a:r>
          </a:p>
          <a:p>
            <a:pPr algn="r" rtl="1">
              <a:buNone/>
            </a:pPr>
            <a:r>
              <a:rPr lang="fa-IR" sz="1800" dirty="0">
                <a:solidFill>
                  <a:schemeClr val="bg1"/>
                </a:solidFill>
                <a:cs typeface="B Nazanin" pitchFamily="2" charset="-78"/>
              </a:rPr>
              <a:t>ث - سازمان حفاظت محيط زیست</a:t>
            </a:r>
          </a:p>
          <a:p>
            <a:pPr algn="r" rtl="1">
              <a:buNone/>
            </a:pPr>
            <a:r>
              <a:rPr lang="fa-IR" sz="1800" dirty="0">
                <a:solidFill>
                  <a:schemeClr val="bg1"/>
                </a:solidFill>
                <a:cs typeface="B Nazanin" pitchFamily="2" charset="-78"/>
              </a:rPr>
              <a:t>ج- سازمان ميراث فرهنگی، گردشگری و صنایع دستی</a:t>
            </a:r>
          </a:p>
          <a:p>
            <a:pPr algn="r" rtl="1">
              <a:buNone/>
            </a:pPr>
            <a:r>
              <a:rPr lang="fa-IR" sz="1800" dirty="0">
                <a:solidFill>
                  <a:schemeClr val="bg1"/>
                </a:solidFill>
                <a:cs typeface="B Nazanin" pitchFamily="2" charset="-78"/>
              </a:rPr>
              <a:t>چ- بانک مرکزی جمهوری اسلامی ایران</a:t>
            </a:r>
          </a:p>
          <a:p>
            <a:pPr algn="r" rtl="1">
              <a:buNone/>
            </a:pPr>
            <a:r>
              <a:rPr lang="fa-IR" sz="1800" dirty="0">
                <a:solidFill>
                  <a:schemeClr val="bg1"/>
                </a:solidFill>
                <a:cs typeface="B Nazanin" pitchFamily="2" charset="-78"/>
              </a:rPr>
              <a:t>ح- شرکت ملی پخش فرآورد ههای نفتی ایران</a:t>
            </a:r>
          </a:p>
          <a:p>
            <a:pPr algn="r" rtl="1">
              <a:buNone/>
            </a:pPr>
            <a:r>
              <a:rPr lang="fa-IR" sz="1800" dirty="0">
                <a:solidFill>
                  <a:schemeClr val="bg1"/>
                </a:solidFill>
                <a:cs typeface="B Nazanin" pitchFamily="2" charset="-78"/>
              </a:rPr>
              <a:t>خ- شرکت سهامی شيلات ایران</a:t>
            </a:r>
          </a:p>
          <a:p>
            <a:pPr algn="r" rtl="1">
              <a:buNone/>
            </a:pPr>
            <a:r>
              <a:rPr lang="fa-IR" sz="1800" dirty="0">
                <a:solidFill>
                  <a:schemeClr val="bg1"/>
                </a:solidFill>
                <a:cs typeface="B Nazanin" pitchFamily="2" charset="-78"/>
              </a:rPr>
              <a:t>د- شرکت دخانيات ایران</a:t>
            </a:r>
            <a:endParaRPr lang="en-US" sz="1800" dirty="0">
              <a:solidFill>
                <a:schemeClr val="bg1"/>
              </a:solidFill>
              <a:cs typeface="B Nazanin" panose="00000400000000000000" pitchFamily="2" charset="-78"/>
            </a:endParaRPr>
          </a:p>
          <a:p>
            <a:pPr algn="r" rtl="1"/>
            <a:endParaRPr lang="en-US" dirty="0"/>
          </a:p>
        </p:txBody>
      </p:sp>
    </p:spTree>
    <p:extLst>
      <p:ext uri="{BB962C8B-B14F-4D97-AF65-F5344CB8AC3E}">
        <p14:creationId xmlns:p14="http://schemas.microsoft.com/office/powerpoint/2010/main" val="3773679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14</a:t>
            </a:fld>
            <a:endParaRPr lang="en"/>
          </a:p>
        </p:txBody>
      </p:sp>
      <p:sp>
        <p:nvSpPr>
          <p:cNvPr id="3" name="TextBox 2"/>
          <p:cNvSpPr txBox="1"/>
          <p:nvPr/>
        </p:nvSpPr>
        <p:spPr>
          <a:xfrm>
            <a:off x="685800" y="1200150"/>
            <a:ext cx="8001000" cy="3620222"/>
          </a:xfrm>
          <a:prstGeom prst="rect">
            <a:avLst/>
          </a:prstGeom>
          <a:solidFill>
            <a:schemeClr val="accent3">
              <a:lumMod val="40000"/>
              <a:lumOff val="60000"/>
            </a:schemeClr>
          </a:solidFill>
          <a:ln>
            <a:solidFill>
              <a:srgbClr val="FFFF00"/>
            </a:solidFill>
          </a:ln>
        </p:spPr>
        <p:txBody>
          <a:bodyPr wrap="square" rtlCol="0">
            <a:spAutoFit/>
          </a:bodyPr>
          <a:lstStyle/>
          <a:p>
            <a:pPr algn="just" rtl="1">
              <a:lnSpc>
                <a:spcPct val="150000"/>
              </a:lnSpc>
            </a:pPr>
            <a:r>
              <a:rPr lang="ar-SA" b="1" dirty="0" smtClean="0">
                <a:solidFill>
                  <a:schemeClr val="accent5">
                    <a:lumMod val="50000"/>
                  </a:schemeClr>
                </a:solidFill>
                <a:cs typeface="B Nazanin" panose="00000400000000000000" pitchFamily="2" charset="-78"/>
              </a:rPr>
              <a:t>ماده 27ـ </a:t>
            </a:r>
            <a:r>
              <a:rPr lang="ar-SA" b="1" dirty="0">
                <a:solidFill>
                  <a:schemeClr val="accent5">
                    <a:lumMod val="50000"/>
                  </a:schemeClr>
                </a:solidFill>
                <a:cs typeface="B Nazanin" panose="00000400000000000000" pitchFamily="2" charset="-78"/>
              </a:rPr>
              <a:t>هر شخص حقیقی یا حقوقی که اقدام به واردات و صادرات دارو، </a:t>
            </a:r>
            <a:r>
              <a:rPr lang="ar-SA" b="1" dirty="0" smtClean="0">
                <a:solidFill>
                  <a:schemeClr val="accent5">
                    <a:lumMod val="50000"/>
                  </a:schemeClr>
                </a:solidFill>
                <a:cs typeface="B Nazanin" panose="00000400000000000000" pitchFamily="2" charset="-78"/>
              </a:rPr>
              <a:t>مکمل</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ها</a:t>
            </a:r>
            <a:r>
              <a:rPr lang="ar-SA" b="1" dirty="0">
                <a:solidFill>
                  <a:schemeClr val="accent5">
                    <a:lumMod val="50000"/>
                  </a:schemeClr>
                </a:solidFill>
                <a:cs typeface="B Nazanin" panose="00000400000000000000" pitchFamily="2" charset="-78"/>
              </a:rPr>
              <a:t>، ملزومات و تجهیزات پزشکی، مواد و </a:t>
            </a:r>
            <a:r>
              <a:rPr lang="ar-SA" b="1" dirty="0" smtClean="0">
                <a:solidFill>
                  <a:schemeClr val="accent5">
                    <a:lumMod val="50000"/>
                  </a:schemeClr>
                </a:solidFill>
                <a:cs typeface="B Nazanin" panose="00000400000000000000" pitchFamily="2" charset="-78"/>
              </a:rPr>
              <a:t>فرآورده</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های </a:t>
            </a:r>
            <a:r>
              <a:rPr lang="ar-SA" b="1" dirty="0">
                <a:solidFill>
                  <a:schemeClr val="accent5">
                    <a:lumMod val="50000"/>
                  </a:schemeClr>
                </a:solidFill>
                <a:cs typeface="B Nazanin" panose="00000400000000000000" pitchFamily="2" charset="-78"/>
              </a:rPr>
              <a:t>خورا کی، آشامیدنی، آرایشی و بهداشتی بدون انجام تشریفات قانونی نماید به </a:t>
            </a:r>
            <a:r>
              <a:rPr lang="ar-SA" b="1" dirty="0" smtClean="0">
                <a:solidFill>
                  <a:schemeClr val="accent5">
                    <a:lumMod val="50000"/>
                  </a:schemeClr>
                </a:solidFill>
                <a:cs typeface="B Nazanin" panose="00000400000000000000" pitchFamily="2" charset="-78"/>
              </a:rPr>
              <a:t>مجازات 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های </a:t>
            </a:r>
            <a:r>
              <a:rPr lang="ar-SA" b="1" dirty="0">
                <a:solidFill>
                  <a:schemeClr val="accent5">
                    <a:lumMod val="50000"/>
                  </a:schemeClr>
                </a:solidFill>
                <a:cs typeface="B Nazanin" panose="00000400000000000000" pitchFamily="2" charset="-78"/>
              </a:rPr>
              <a:t>قاچاق به شرح زیر محکوم میشود. این مجازات مانع از پرداخت دیه و خسارتهای وارده </a:t>
            </a:r>
            <a:r>
              <a:rPr lang="ar-SA" b="1" dirty="0" smtClean="0">
                <a:solidFill>
                  <a:schemeClr val="accent5">
                    <a:lumMod val="50000"/>
                  </a:schemeClr>
                </a:solidFill>
                <a:cs typeface="B Nazanin" panose="00000400000000000000" pitchFamily="2" charset="-78"/>
              </a:rPr>
              <a:t>نیست</a:t>
            </a:r>
            <a:r>
              <a:rPr lang="fa-IR" b="1" dirty="0" smtClean="0">
                <a:solidFill>
                  <a:schemeClr val="accent5">
                    <a:lumMod val="50000"/>
                  </a:schemeClr>
                </a:solidFill>
                <a:cs typeface="B Nazanin" panose="00000400000000000000" pitchFamily="2" charset="-78"/>
              </a:rPr>
              <a:t>:</a:t>
            </a:r>
            <a:endParaRPr lang="en-US" b="1" dirty="0">
              <a:solidFill>
                <a:schemeClr val="accent5">
                  <a:lumMod val="50000"/>
                </a:schemeClr>
              </a:solidFill>
              <a:cs typeface="B Nazanin" panose="00000400000000000000" pitchFamily="2" charset="-78"/>
            </a:endParaRPr>
          </a:p>
          <a:p>
            <a:pPr algn="just" rtl="1">
              <a:lnSpc>
                <a:spcPct val="150000"/>
              </a:lnSpc>
            </a:pPr>
            <a:r>
              <a:rPr lang="ar-SA" b="1" dirty="0" smtClean="0">
                <a:solidFill>
                  <a:schemeClr val="accent5">
                    <a:lumMod val="50000"/>
                  </a:schemeClr>
                </a:solidFill>
                <a:cs typeface="B Nazanin" panose="00000400000000000000" pitchFamily="2" charset="-78"/>
              </a:rPr>
              <a:t>الف </a:t>
            </a:r>
            <a:r>
              <a:rPr lang="ar-SA" b="1" dirty="0">
                <a:solidFill>
                  <a:schemeClr val="accent5">
                    <a:lumMod val="50000"/>
                  </a:schemeClr>
                </a:solidFill>
                <a:cs typeface="B Nazanin" panose="00000400000000000000" pitchFamily="2" charset="-78"/>
              </a:rPr>
              <a:t>- قاچاق مواد و </a:t>
            </a:r>
            <a:r>
              <a:rPr lang="ar-SA" b="1" dirty="0" smtClean="0">
                <a:solidFill>
                  <a:schemeClr val="accent5">
                    <a:lumMod val="50000"/>
                  </a:schemeClr>
                </a:solidFill>
                <a:cs typeface="B Nazanin" panose="00000400000000000000" pitchFamily="2" charset="-78"/>
              </a:rPr>
              <a:t>فرآورده</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های </a:t>
            </a:r>
            <a:r>
              <a:rPr lang="ar-SA" b="1" dirty="0">
                <a:solidFill>
                  <a:schemeClr val="accent5">
                    <a:lumMod val="50000"/>
                  </a:schemeClr>
                </a:solidFill>
                <a:cs typeface="B Nazanin" panose="00000400000000000000" pitchFamily="2" charset="-78"/>
              </a:rPr>
              <a:t>دارویی </a:t>
            </a:r>
            <a:r>
              <a:rPr lang="ar-SA" b="1" dirty="0" smtClean="0">
                <a:solidFill>
                  <a:schemeClr val="accent5">
                    <a:lumMod val="50000"/>
                  </a:schemeClr>
                </a:solidFill>
                <a:cs typeface="B Nazanin" panose="00000400000000000000" pitchFamily="2" charset="-78"/>
              </a:rPr>
              <a:t>فرآورده</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های زیستی</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بیولوژیک </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 مکمل</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ها</a:t>
            </a:r>
            <a:r>
              <a:rPr lang="ar-SA" b="1" dirty="0">
                <a:solidFill>
                  <a:schemeClr val="accent5">
                    <a:lumMod val="50000"/>
                  </a:schemeClr>
                </a:solidFill>
                <a:cs typeface="B Nazanin" panose="00000400000000000000" pitchFamily="2" charset="-78"/>
              </a:rPr>
              <a:t>، ملزومات و تجهیزات پزشکی مشمول مجازات قاچاق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های </a:t>
            </a:r>
            <a:r>
              <a:rPr lang="ar-SA" b="1" dirty="0">
                <a:solidFill>
                  <a:schemeClr val="accent5">
                    <a:lumMod val="50000"/>
                  </a:schemeClr>
                </a:solidFill>
                <a:cs typeface="B Nazanin" panose="00000400000000000000" pitchFamily="2" charset="-78"/>
              </a:rPr>
              <a:t>ممنوع موضوع ماده </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22</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 این </a:t>
            </a:r>
            <a:r>
              <a:rPr lang="ar-SA" b="1" dirty="0">
                <a:solidFill>
                  <a:schemeClr val="accent5">
                    <a:lumMod val="50000"/>
                  </a:schemeClr>
                </a:solidFill>
                <a:cs typeface="B Nazanin" panose="00000400000000000000" pitchFamily="2" charset="-78"/>
              </a:rPr>
              <a:t>قانون </a:t>
            </a:r>
            <a:r>
              <a:rPr lang="ar-SA" b="1" dirty="0" smtClean="0">
                <a:solidFill>
                  <a:schemeClr val="accent5">
                    <a:lumMod val="50000"/>
                  </a:schemeClr>
                </a:solidFill>
                <a:cs typeface="B Nazanin" panose="00000400000000000000" pitchFamily="2" charset="-78"/>
              </a:rPr>
              <a:t>می</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باشد</a:t>
            </a:r>
            <a:r>
              <a:rPr lang="en-US" b="1" dirty="0">
                <a:solidFill>
                  <a:schemeClr val="accent5">
                    <a:lumMod val="50000"/>
                  </a:schemeClr>
                </a:solidFill>
                <a:cs typeface="B Nazanin" panose="00000400000000000000" pitchFamily="2" charset="-78"/>
              </a:rPr>
              <a:t>. </a:t>
            </a:r>
          </a:p>
          <a:p>
            <a:pPr algn="just" rtl="1">
              <a:lnSpc>
                <a:spcPct val="150000"/>
              </a:lnSpc>
            </a:pPr>
            <a:r>
              <a:rPr lang="ar-SA" b="1" dirty="0">
                <a:solidFill>
                  <a:schemeClr val="accent5">
                    <a:lumMod val="50000"/>
                  </a:schemeClr>
                </a:solidFill>
                <a:cs typeface="B Nazanin" panose="00000400000000000000" pitchFamily="2" charset="-78"/>
              </a:rPr>
              <a:t>ب - در صورتی که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های </a:t>
            </a:r>
            <a:r>
              <a:rPr lang="ar-SA" b="1" dirty="0">
                <a:solidFill>
                  <a:schemeClr val="accent5">
                    <a:lumMod val="50000"/>
                  </a:schemeClr>
                </a:solidFill>
                <a:cs typeface="B Nazanin" panose="00000400000000000000" pitchFamily="2" charset="-78"/>
              </a:rPr>
              <a:t>قاچاق مکشوفه شامل مواد و </a:t>
            </a:r>
            <a:r>
              <a:rPr lang="ar-SA" b="1" dirty="0" smtClean="0">
                <a:solidFill>
                  <a:schemeClr val="accent5">
                    <a:lumMod val="50000"/>
                  </a:schemeClr>
                </a:solidFill>
                <a:cs typeface="B Nazanin" panose="00000400000000000000" pitchFamily="2" charset="-78"/>
              </a:rPr>
              <a:t>فرآورده</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های خوراکی</a:t>
            </a:r>
            <a:r>
              <a:rPr lang="ar-SA" b="1" dirty="0">
                <a:solidFill>
                  <a:schemeClr val="accent5">
                    <a:lumMod val="50000"/>
                  </a:schemeClr>
                </a:solidFill>
                <a:cs typeface="B Nazanin" panose="00000400000000000000" pitchFamily="2" charset="-78"/>
              </a:rPr>
              <a:t>، آشامیدنی، آرایشی و بهداشتی باشد، مرجع </a:t>
            </a:r>
            <a:r>
              <a:rPr lang="ar-SA" b="1" dirty="0" smtClean="0">
                <a:solidFill>
                  <a:schemeClr val="accent5">
                    <a:lumMod val="50000"/>
                  </a:schemeClr>
                </a:solidFill>
                <a:cs typeface="B Nazanin" panose="00000400000000000000" pitchFamily="2" charset="-78"/>
              </a:rPr>
              <a:t>رسیدگی</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کننده </a:t>
            </a:r>
            <a:r>
              <a:rPr lang="ar-SA" b="1" dirty="0">
                <a:solidFill>
                  <a:schemeClr val="accent5">
                    <a:lumMod val="50000"/>
                  </a:schemeClr>
                </a:solidFill>
                <a:cs typeface="B Nazanin" panose="00000400000000000000" pitchFamily="2" charset="-78"/>
              </a:rPr>
              <a:t>مکلف است نسبت به </a:t>
            </a:r>
            <a:r>
              <a:rPr lang="ar-SA" b="1" dirty="0" smtClean="0">
                <a:solidFill>
                  <a:schemeClr val="accent5">
                    <a:lumMod val="50000"/>
                  </a:schemeClr>
                </a:solidFill>
                <a:cs typeface="B Nazanin" panose="00000400000000000000" pitchFamily="2" charset="-78"/>
              </a:rPr>
              <a:t>استع</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م </a:t>
            </a:r>
            <a:r>
              <a:rPr lang="ar-SA" b="1" dirty="0">
                <a:solidFill>
                  <a:schemeClr val="accent5">
                    <a:lumMod val="50000"/>
                  </a:schemeClr>
                </a:solidFill>
                <a:cs typeface="B Nazanin" panose="00000400000000000000" pitchFamily="2" charset="-78"/>
              </a:rPr>
              <a:t>مجوز مصرف انسانی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های مذکور </a:t>
            </a:r>
            <a:r>
              <a:rPr lang="ar-SA" b="1" dirty="0">
                <a:solidFill>
                  <a:schemeClr val="accent5">
                    <a:lumMod val="50000"/>
                  </a:schemeClr>
                </a:solidFill>
                <a:cs typeface="B Nazanin" panose="00000400000000000000" pitchFamily="2" charset="-78"/>
              </a:rPr>
              <a:t>اقدام و وزارت بهداشت، درمان و آموزش پزشکی موظف است ظرف ده روز به این </a:t>
            </a:r>
            <a:r>
              <a:rPr lang="ar-SA" b="1" dirty="0" smtClean="0">
                <a:solidFill>
                  <a:schemeClr val="accent5">
                    <a:lumMod val="50000"/>
                  </a:schemeClr>
                </a:solidFill>
                <a:cs typeface="B Nazanin" panose="00000400000000000000" pitchFamily="2" charset="-78"/>
              </a:rPr>
              <a:t>استع</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م </a:t>
            </a:r>
            <a:r>
              <a:rPr lang="ar-SA" b="1" dirty="0">
                <a:solidFill>
                  <a:schemeClr val="accent5">
                    <a:lumMod val="50000"/>
                  </a:schemeClr>
                </a:solidFill>
                <a:cs typeface="B Nazanin" panose="00000400000000000000" pitchFamily="2" charset="-78"/>
              </a:rPr>
              <a:t>پاسخ دهد</a:t>
            </a:r>
            <a:r>
              <a:rPr lang="en-US" b="1" dirty="0">
                <a:solidFill>
                  <a:schemeClr val="accent5">
                    <a:lumMod val="50000"/>
                  </a:schemeClr>
                </a:solidFill>
                <a:cs typeface="B Nazanin" panose="00000400000000000000" pitchFamily="2" charset="-78"/>
              </a:rPr>
              <a:t>. </a:t>
            </a:r>
            <a:r>
              <a:rPr lang="ar-SA" b="1" dirty="0">
                <a:solidFill>
                  <a:schemeClr val="accent5">
                    <a:lumMod val="50000"/>
                  </a:schemeClr>
                </a:solidFill>
                <a:cs typeface="B Nazanin" panose="00000400000000000000" pitchFamily="2" charset="-78"/>
              </a:rPr>
              <a:t>هرگاه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ی </a:t>
            </a:r>
            <a:r>
              <a:rPr lang="ar-SA" b="1" dirty="0">
                <a:solidFill>
                  <a:schemeClr val="accent5">
                    <a:lumMod val="50000"/>
                  </a:schemeClr>
                </a:solidFill>
                <a:cs typeface="B Nazanin" panose="00000400000000000000" pitchFamily="2" charset="-78"/>
              </a:rPr>
              <a:t>مکشوفه </a:t>
            </a:r>
            <a:r>
              <a:rPr lang="ar-SA" b="1" dirty="0" smtClean="0">
                <a:solidFill>
                  <a:schemeClr val="accent5">
                    <a:lumMod val="50000"/>
                  </a:schemeClr>
                </a:solidFill>
                <a:cs typeface="B Nazanin" panose="00000400000000000000" pitchFamily="2" charset="-78"/>
              </a:rPr>
              <a:t>مذکور </a:t>
            </a:r>
            <a:r>
              <a:rPr lang="ar-SA" b="1" dirty="0">
                <a:solidFill>
                  <a:schemeClr val="accent5">
                    <a:lumMod val="50000"/>
                  </a:schemeClr>
                </a:solidFill>
                <a:cs typeface="B Nazanin" panose="00000400000000000000" pitchFamily="2" charset="-78"/>
              </a:rPr>
              <a:t>موفق به أخذ مجوزهای بهداشتی و درمانی در خصوص مصرف انسانی گردد جرم قاچاق مشمول مجازات مندرج در بند </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ب</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 </a:t>
            </a:r>
            <a:r>
              <a:rPr lang="ar-SA" b="1" dirty="0">
                <a:solidFill>
                  <a:schemeClr val="accent5">
                    <a:lumMod val="50000"/>
                  </a:schemeClr>
                </a:solidFill>
                <a:cs typeface="B Nazanin" panose="00000400000000000000" pitchFamily="2" charset="-78"/>
              </a:rPr>
              <a:t>ماده </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18</a:t>
            </a:r>
            <a:r>
              <a:rPr lang="fa-IR" b="1" dirty="0" smtClean="0">
                <a:solidFill>
                  <a:schemeClr val="accent5">
                    <a:lumMod val="50000"/>
                  </a:schemeClr>
                </a:solidFill>
                <a:cs typeface="B Nazanin" panose="00000400000000000000" pitchFamily="2" charset="-78"/>
              </a:rPr>
              <a:t>)</a:t>
            </a:r>
            <a:r>
              <a:rPr lang="ar-SA" b="1" dirty="0" smtClean="0">
                <a:solidFill>
                  <a:schemeClr val="accent5">
                    <a:lumMod val="50000"/>
                  </a:schemeClr>
                </a:solidFill>
                <a:cs typeface="B Nazanin" panose="00000400000000000000" pitchFamily="2" charset="-78"/>
              </a:rPr>
              <a:t> این </a:t>
            </a:r>
            <a:r>
              <a:rPr lang="ar-SA" b="1" dirty="0">
                <a:solidFill>
                  <a:schemeClr val="accent5">
                    <a:lumMod val="50000"/>
                  </a:schemeClr>
                </a:solidFill>
                <a:cs typeface="B Nazanin" panose="00000400000000000000" pitchFamily="2" charset="-78"/>
              </a:rPr>
              <a:t>قانون خواهد شد و در غیر این صورت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ی </a:t>
            </a:r>
            <a:r>
              <a:rPr lang="ar-SA" b="1" dirty="0">
                <a:solidFill>
                  <a:schemeClr val="accent5">
                    <a:lumMod val="50000"/>
                  </a:schemeClr>
                </a:solidFill>
                <a:cs typeface="B Nazanin" panose="00000400000000000000" pitchFamily="2" charset="-78"/>
              </a:rPr>
              <a:t>مکشوفه،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ی </a:t>
            </a:r>
            <a:r>
              <a:rPr lang="ar-SA" b="1" dirty="0">
                <a:solidFill>
                  <a:schemeClr val="accent5">
                    <a:lumMod val="50000"/>
                  </a:schemeClr>
                </a:solidFill>
                <a:cs typeface="B Nazanin" panose="00000400000000000000" pitchFamily="2" charset="-78"/>
              </a:rPr>
              <a:t>تقلبی، فاسد، تاریخ مصرف گذشته و یا مضر به </a:t>
            </a:r>
            <a:r>
              <a:rPr lang="ar-SA" b="1" dirty="0" smtClean="0">
                <a:solidFill>
                  <a:schemeClr val="accent5">
                    <a:lumMod val="50000"/>
                  </a:schemeClr>
                </a:solidFill>
                <a:cs typeface="B Nazanin" panose="00000400000000000000" pitchFamily="2" charset="-78"/>
              </a:rPr>
              <a:t>س</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مت </a:t>
            </a:r>
            <a:r>
              <a:rPr lang="ar-SA" b="1" dirty="0">
                <a:solidFill>
                  <a:schemeClr val="accent5">
                    <a:lumMod val="50000"/>
                  </a:schemeClr>
                </a:solidFill>
                <a:cs typeface="B Nazanin" panose="00000400000000000000" pitchFamily="2" charset="-78"/>
              </a:rPr>
              <a:t>مردم شناخته شده و مشمول مجازات قاچاق </a:t>
            </a:r>
            <a:r>
              <a:rPr lang="ar-SA" b="1" dirty="0" smtClean="0">
                <a:solidFill>
                  <a:schemeClr val="accent5">
                    <a:lumMod val="50000"/>
                  </a:schemeClr>
                </a:solidFill>
                <a:cs typeface="B Nazanin" panose="00000400000000000000" pitchFamily="2" charset="-78"/>
              </a:rPr>
              <a:t>کا</a:t>
            </a:r>
            <a:r>
              <a:rPr lang="fa-IR" b="1" dirty="0" smtClean="0">
                <a:solidFill>
                  <a:schemeClr val="accent5">
                    <a:lumMod val="50000"/>
                  </a:schemeClr>
                </a:solidFill>
                <a:cs typeface="B Nazanin" panose="00000400000000000000" pitchFamily="2" charset="-78"/>
              </a:rPr>
              <a:t>لا</a:t>
            </a:r>
            <a:r>
              <a:rPr lang="ar-SA" b="1" dirty="0" smtClean="0">
                <a:solidFill>
                  <a:schemeClr val="accent5">
                    <a:lumMod val="50000"/>
                  </a:schemeClr>
                </a:solidFill>
                <a:cs typeface="B Nazanin" panose="00000400000000000000" pitchFamily="2" charset="-78"/>
              </a:rPr>
              <a:t>های </a:t>
            </a:r>
            <a:r>
              <a:rPr lang="ar-SA" b="1" dirty="0">
                <a:solidFill>
                  <a:schemeClr val="accent5">
                    <a:lumMod val="50000"/>
                  </a:schemeClr>
                </a:solidFill>
                <a:cs typeface="B Nazanin" panose="00000400000000000000" pitchFamily="2" charset="-78"/>
              </a:rPr>
              <a:t>ممنوع </a:t>
            </a:r>
            <a:r>
              <a:rPr lang="ar-SA" b="1" dirty="0" smtClean="0">
                <a:solidFill>
                  <a:schemeClr val="accent5">
                    <a:lumMod val="50000"/>
                  </a:schemeClr>
                </a:solidFill>
                <a:cs typeface="B Nazanin" panose="00000400000000000000" pitchFamily="2" charset="-78"/>
              </a:rPr>
              <a:t>می</a:t>
            </a:r>
            <a:r>
              <a:rPr lang="fa-IR" b="1" dirty="0" smtClean="0">
                <a:solidFill>
                  <a:schemeClr val="accent5">
                    <a:lumMod val="50000"/>
                  </a:schemeClr>
                </a:solidFill>
                <a:cs typeface="B Nazanin" panose="00000400000000000000" pitchFamily="2" charset="-78"/>
              </a:rPr>
              <a:t> </a:t>
            </a:r>
            <a:r>
              <a:rPr lang="ar-SA" b="1" dirty="0" smtClean="0">
                <a:solidFill>
                  <a:schemeClr val="accent5">
                    <a:lumMod val="50000"/>
                  </a:schemeClr>
                </a:solidFill>
                <a:cs typeface="B Nazanin" panose="00000400000000000000" pitchFamily="2" charset="-78"/>
              </a:rPr>
              <a:t>باشد</a:t>
            </a:r>
            <a:r>
              <a:rPr lang="en-US" b="1" dirty="0">
                <a:solidFill>
                  <a:schemeClr val="accent5">
                    <a:lumMod val="50000"/>
                  </a:schemeClr>
                </a:solidFill>
                <a:cs typeface="B Nazanin" panose="00000400000000000000" pitchFamily="2" charset="-78"/>
              </a:rPr>
              <a:t>. </a:t>
            </a:r>
            <a:endParaRPr lang="en-US" sz="1600" b="1" dirty="0">
              <a:solidFill>
                <a:schemeClr val="accent5">
                  <a:lumMod val="50000"/>
                </a:schemeClr>
              </a:solidFill>
              <a:cs typeface="B Nazanin" panose="00000400000000000000" pitchFamily="2" charset="-78"/>
            </a:endParaRPr>
          </a:p>
        </p:txBody>
      </p:sp>
      <p:sp>
        <p:nvSpPr>
          <p:cNvPr id="5" name="TextBox 4"/>
          <p:cNvSpPr txBox="1"/>
          <p:nvPr/>
        </p:nvSpPr>
        <p:spPr>
          <a:xfrm>
            <a:off x="1981200" y="216753"/>
            <a:ext cx="7010400" cy="830997"/>
          </a:xfrm>
          <a:prstGeom prst="rect">
            <a:avLst/>
          </a:prstGeom>
          <a:solidFill>
            <a:schemeClr val="accent1">
              <a:lumMod val="50000"/>
            </a:schemeClr>
          </a:solidFill>
          <a:ln>
            <a:solidFill>
              <a:srgbClr val="FFFF00"/>
            </a:solidFill>
          </a:ln>
        </p:spPr>
        <p:txBody>
          <a:bodyPr wrap="square" rtlCol="0">
            <a:spAutoFit/>
          </a:bodyPr>
          <a:lstStyle/>
          <a:p>
            <a:pPr algn="r" rtl="1"/>
            <a:r>
              <a:rPr lang="ar-SA" sz="2400" dirty="0">
                <a:solidFill>
                  <a:schemeClr val="bg1"/>
                </a:solidFill>
                <a:effectLst>
                  <a:outerShdw blurRad="38100" dist="38100" dir="2700000" algn="tl">
                    <a:srgbClr val="000000">
                      <a:alpha val="43137"/>
                    </a:srgbClr>
                  </a:outerShdw>
                </a:effectLst>
                <a:cs typeface="B Titr" panose="00000700000000000000" pitchFamily="2" charset="-78"/>
              </a:rPr>
              <a:t>ماده 27 -قاچاق مواد غذایی، آرایشی و بهداشتی، پزشکی و دارویی و مکمل ها</a:t>
            </a:r>
            <a:endParaRPr lang="en-US" sz="2400" dirty="0">
              <a:solidFill>
                <a:schemeClr val="bg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652388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15</a:t>
            </a:fld>
            <a:endParaRPr lang="en"/>
          </a:p>
        </p:txBody>
      </p:sp>
      <p:sp>
        <p:nvSpPr>
          <p:cNvPr id="3" name="TextBox 2"/>
          <p:cNvSpPr txBox="1"/>
          <p:nvPr/>
        </p:nvSpPr>
        <p:spPr>
          <a:xfrm>
            <a:off x="685800" y="1352549"/>
            <a:ext cx="8251371" cy="2677656"/>
          </a:xfrm>
          <a:prstGeom prst="rect">
            <a:avLst/>
          </a:prstGeom>
          <a:solidFill>
            <a:schemeClr val="accent3">
              <a:lumMod val="40000"/>
              <a:lumOff val="60000"/>
            </a:schemeClr>
          </a:solidFill>
          <a:ln>
            <a:solidFill>
              <a:srgbClr val="FFFF00"/>
            </a:solidFill>
          </a:ln>
        </p:spPr>
        <p:txBody>
          <a:bodyPr wrap="square" rtlCol="0">
            <a:spAutoFit/>
          </a:bodyPr>
          <a:lstStyle/>
          <a:p>
            <a:pPr algn="just" rtl="1">
              <a:lnSpc>
                <a:spcPct val="150000"/>
              </a:lnSpc>
            </a:pPr>
            <a:r>
              <a:rPr lang="ar-SA" sz="1600" b="1" dirty="0" smtClean="0">
                <a:solidFill>
                  <a:schemeClr val="accent5">
                    <a:lumMod val="50000"/>
                  </a:schemeClr>
                </a:solidFill>
                <a:cs typeface="B Nazanin" panose="00000400000000000000" pitchFamily="2" charset="-78"/>
              </a:rPr>
              <a:t>تبصره1 </a:t>
            </a:r>
            <a:r>
              <a:rPr lang="ar-SA" sz="1600" b="1" dirty="0">
                <a:solidFill>
                  <a:schemeClr val="accent5">
                    <a:lumMod val="50000"/>
                  </a:schemeClr>
                </a:solidFill>
                <a:cs typeface="B Nazanin" panose="00000400000000000000" pitchFamily="2" charset="-78"/>
              </a:rPr>
              <a:t>-</a:t>
            </a:r>
            <a:r>
              <a:rPr lang="ar-SA" sz="1600" b="1" u="sng" dirty="0">
                <a:solidFill>
                  <a:schemeClr val="accent5">
                    <a:lumMod val="50000"/>
                  </a:schemeClr>
                </a:solidFill>
                <a:cs typeface="B Nazanin" panose="00000400000000000000" pitchFamily="2" charset="-78"/>
              </a:rPr>
              <a:t>ساخت، حمل، </a:t>
            </a:r>
            <a:r>
              <a:rPr lang="ar-SA" sz="1600" b="1" u="sng" dirty="0" smtClean="0">
                <a:solidFill>
                  <a:schemeClr val="accent5">
                    <a:lumMod val="50000"/>
                  </a:schemeClr>
                </a:solidFill>
                <a:cs typeface="B Nazanin" panose="00000400000000000000" pitchFamily="2" charset="-78"/>
              </a:rPr>
              <a:t>نگهداری</a:t>
            </a:r>
            <a:r>
              <a:rPr lang="ar-SA" sz="1600" b="1" u="sng" dirty="0">
                <a:solidFill>
                  <a:schemeClr val="accent5">
                    <a:lumMod val="50000"/>
                  </a:schemeClr>
                </a:solidFill>
                <a:cs typeface="B Nazanin" panose="00000400000000000000" pitchFamily="2" charset="-78"/>
              </a:rPr>
              <a:t>، عرضه یا فروش </a:t>
            </a:r>
            <a:r>
              <a:rPr lang="ar-SA" sz="1600" b="1" dirty="0" smtClean="0">
                <a:solidFill>
                  <a:schemeClr val="accent5">
                    <a:lumMod val="50000"/>
                  </a:schemeClr>
                </a:solidFill>
                <a:cs typeface="B Nazanin" panose="00000400000000000000" pitchFamily="2" charset="-78"/>
              </a:rPr>
              <a:t>محصو</a:t>
            </a:r>
            <a:r>
              <a:rPr lang="fa-IR" sz="1600" b="1" dirty="0" smtClean="0">
                <a:solidFill>
                  <a:schemeClr val="accent5">
                    <a:lumMod val="50000"/>
                  </a:schemeClr>
                </a:solidFill>
                <a:cs typeface="B Nazanin" panose="00000400000000000000" pitchFamily="2" charset="-78"/>
              </a:rPr>
              <a:t>لا</a:t>
            </a:r>
            <a:r>
              <a:rPr lang="ar-SA" sz="1600" b="1" dirty="0" smtClean="0">
                <a:solidFill>
                  <a:schemeClr val="accent5">
                    <a:lumMod val="50000"/>
                  </a:schemeClr>
                </a:solidFill>
                <a:cs typeface="B Nazanin" panose="00000400000000000000" pitchFamily="2" charset="-78"/>
              </a:rPr>
              <a:t>ت </a:t>
            </a:r>
            <a:r>
              <a:rPr lang="ar-SA" sz="1600" b="1" dirty="0">
                <a:solidFill>
                  <a:schemeClr val="accent5">
                    <a:lumMod val="50000"/>
                  </a:schemeClr>
                </a:solidFill>
                <a:cs typeface="B Nazanin" panose="00000400000000000000" pitchFamily="2" charset="-78"/>
              </a:rPr>
              <a:t>فوق </a:t>
            </a:r>
            <a:r>
              <a:rPr lang="ar-SA" sz="1600" dirty="0">
                <a:solidFill>
                  <a:schemeClr val="accent5">
                    <a:lumMod val="50000"/>
                  </a:schemeClr>
                </a:solidFill>
                <a:cs typeface="B Nazanin" panose="00000400000000000000" pitchFamily="2" charset="-78"/>
              </a:rPr>
              <a:t>نیز مشمول </a:t>
            </a:r>
            <a:r>
              <a:rPr lang="ar-SA" sz="1600" dirty="0" smtClean="0">
                <a:solidFill>
                  <a:schemeClr val="accent5">
                    <a:lumMod val="50000"/>
                  </a:schemeClr>
                </a:solidFill>
                <a:cs typeface="B Nazanin" panose="00000400000000000000" pitchFamily="2" charset="-78"/>
              </a:rPr>
              <a:t>مجازات</a:t>
            </a:r>
            <a:r>
              <a:rPr lang="fa-IR" sz="1600" dirty="0" smtClean="0">
                <a:solidFill>
                  <a:schemeClr val="accent5">
                    <a:lumMod val="50000"/>
                  </a:schemeClr>
                </a:solidFill>
                <a:cs typeface="B Nazanin" panose="00000400000000000000" pitchFamily="2" charset="-78"/>
              </a:rPr>
              <a:t> </a:t>
            </a:r>
            <a:r>
              <a:rPr lang="ar-SA" sz="1600" dirty="0" smtClean="0">
                <a:solidFill>
                  <a:schemeClr val="accent5">
                    <a:lumMod val="50000"/>
                  </a:schemeClr>
                </a:solidFill>
                <a:cs typeface="B Nazanin" panose="00000400000000000000" pitchFamily="2" charset="-78"/>
              </a:rPr>
              <a:t>ها </a:t>
            </a:r>
            <a:r>
              <a:rPr lang="ar-SA" sz="1600" dirty="0">
                <a:solidFill>
                  <a:schemeClr val="accent5">
                    <a:lumMod val="50000"/>
                  </a:schemeClr>
                </a:solidFill>
                <a:cs typeface="B Nazanin" panose="00000400000000000000" pitchFamily="2" charset="-78"/>
              </a:rPr>
              <a:t>و احکام مقرر در این ماده </a:t>
            </a:r>
            <a:r>
              <a:rPr lang="ar-SA" sz="1600" dirty="0" smtClean="0">
                <a:solidFill>
                  <a:schemeClr val="accent5">
                    <a:lumMod val="50000"/>
                  </a:schemeClr>
                </a:solidFill>
                <a:cs typeface="B Nazanin" panose="00000400000000000000" pitchFamily="2" charset="-78"/>
              </a:rPr>
              <a:t>می</a:t>
            </a:r>
            <a:r>
              <a:rPr lang="fa-IR" sz="1600" dirty="0" smtClean="0">
                <a:solidFill>
                  <a:schemeClr val="accent5">
                    <a:lumMod val="50000"/>
                  </a:schemeClr>
                </a:solidFill>
                <a:cs typeface="B Nazanin" panose="00000400000000000000" pitchFamily="2" charset="-78"/>
              </a:rPr>
              <a:t> </a:t>
            </a:r>
            <a:r>
              <a:rPr lang="ar-SA" sz="1600" dirty="0" smtClean="0">
                <a:solidFill>
                  <a:schemeClr val="accent5">
                    <a:lumMod val="50000"/>
                  </a:schemeClr>
                </a:solidFill>
                <a:cs typeface="B Nazanin" panose="00000400000000000000" pitchFamily="2" charset="-78"/>
              </a:rPr>
              <a:t>باشد</a:t>
            </a:r>
            <a:r>
              <a:rPr lang="en-US" sz="1600" dirty="0">
                <a:solidFill>
                  <a:schemeClr val="accent5">
                    <a:lumMod val="50000"/>
                  </a:schemeClr>
                </a:solidFill>
                <a:cs typeface="B Nazanin" panose="00000400000000000000" pitchFamily="2" charset="-78"/>
              </a:rPr>
              <a:t>. </a:t>
            </a:r>
            <a:endParaRPr lang="fa-IR" sz="1600" dirty="0" smtClean="0">
              <a:solidFill>
                <a:schemeClr val="accent5">
                  <a:lumMod val="50000"/>
                </a:schemeClr>
              </a:solidFill>
              <a:cs typeface="B Nazanin" panose="00000400000000000000" pitchFamily="2" charset="-78"/>
            </a:endParaRPr>
          </a:p>
          <a:p>
            <a:pPr algn="r" rtl="1">
              <a:lnSpc>
                <a:spcPct val="150000"/>
              </a:lnSpc>
            </a:pPr>
            <a:r>
              <a:rPr lang="fa-IR" sz="1600" b="1" dirty="0">
                <a:solidFill>
                  <a:schemeClr val="accent1">
                    <a:lumMod val="50000"/>
                  </a:schemeClr>
                </a:solidFill>
                <a:cs typeface="B Nazanin" panose="00000400000000000000" pitchFamily="2" charset="-78"/>
              </a:rPr>
              <a:t>ماده 18 </a:t>
            </a:r>
            <a:r>
              <a:rPr lang="fa-IR" sz="1600" b="1" dirty="0" smtClean="0">
                <a:solidFill>
                  <a:schemeClr val="accent1">
                    <a:lumMod val="50000"/>
                  </a:schemeClr>
                </a:solidFill>
                <a:cs typeface="B Nazanin" panose="00000400000000000000" pitchFamily="2" charset="-78"/>
              </a:rPr>
              <a:t>: </a:t>
            </a:r>
            <a:r>
              <a:rPr lang="fa-IR" sz="1600" dirty="0" smtClean="0">
                <a:solidFill>
                  <a:schemeClr val="accent1">
                    <a:lumMod val="50000"/>
                  </a:schemeClr>
                </a:solidFill>
                <a:cs typeface="B Nazanin" panose="00000400000000000000" pitchFamily="2" charset="-78"/>
              </a:rPr>
              <a:t>نگهدار </a:t>
            </a:r>
            <a:r>
              <a:rPr lang="fa-IR" sz="1600" dirty="0">
                <a:solidFill>
                  <a:schemeClr val="accent1">
                    <a:lumMod val="50000"/>
                  </a:schemeClr>
                </a:solidFill>
                <a:cs typeface="B Nazanin" panose="00000400000000000000" pitchFamily="2" charset="-78"/>
              </a:rPr>
              <a:t>ی، عرضه یا فروش </a:t>
            </a:r>
            <a:r>
              <a:rPr lang="fa-IR" sz="1600" dirty="0" smtClean="0">
                <a:solidFill>
                  <a:schemeClr val="accent1">
                    <a:lumMod val="50000"/>
                  </a:schemeClr>
                </a:solidFill>
                <a:cs typeface="B Nazanin" panose="00000400000000000000" pitchFamily="2" charset="-78"/>
              </a:rPr>
              <a:t>کالا </a:t>
            </a:r>
            <a:r>
              <a:rPr lang="fa-IR" sz="1600" dirty="0">
                <a:solidFill>
                  <a:schemeClr val="accent1">
                    <a:lumMod val="50000"/>
                  </a:schemeClr>
                </a:solidFill>
                <a:cs typeface="B Nazanin" panose="00000400000000000000" pitchFamily="2" charset="-78"/>
              </a:rPr>
              <a:t>و ارز </a:t>
            </a:r>
            <a:r>
              <a:rPr lang="fa-IR" sz="1600" dirty="0" smtClean="0">
                <a:solidFill>
                  <a:schemeClr val="accent1">
                    <a:lumMod val="50000"/>
                  </a:schemeClr>
                </a:solidFill>
                <a:cs typeface="B Nazanin" panose="00000400000000000000" pitchFamily="2" charset="-78"/>
              </a:rPr>
              <a:t>قاچاق </a:t>
            </a:r>
            <a:r>
              <a:rPr lang="fa-IR" sz="1600" dirty="0">
                <a:solidFill>
                  <a:schemeClr val="accent1">
                    <a:lumMod val="50000"/>
                  </a:schemeClr>
                </a:solidFill>
                <a:cs typeface="B Nazanin" panose="00000400000000000000" pitchFamily="2" charset="-78"/>
              </a:rPr>
              <a:t>توسط واحدهای صنفی یا </a:t>
            </a:r>
            <a:r>
              <a:rPr lang="fa-IR" sz="1600" dirty="0" smtClean="0">
                <a:solidFill>
                  <a:schemeClr val="accent1">
                    <a:lumMod val="50000"/>
                  </a:schemeClr>
                </a:solidFill>
                <a:cs typeface="B Nazanin" panose="00000400000000000000" pitchFamily="2" charset="-78"/>
              </a:rPr>
              <a:t>صرافی ها </a:t>
            </a:r>
            <a:r>
              <a:rPr lang="fa-IR" sz="1600" dirty="0">
                <a:solidFill>
                  <a:schemeClr val="accent1">
                    <a:lumMod val="50000"/>
                  </a:schemeClr>
                </a:solidFill>
                <a:cs typeface="B Nazanin" panose="00000400000000000000" pitchFamily="2" charset="-78"/>
              </a:rPr>
              <a:t>تخلف محسوب و مرتکب </a:t>
            </a:r>
            <a:r>
              <a:rPr lang="fa-IR" sz="1600" dirty="0" smtClean="0">
                <a:solidFill>
                  <a:schemeClr val="accent1">
                    <a:lumMod val="50000"/>
                  </a:schemeClr>
                </a:solidFill>
                <a:cs typeface="B Nazanin" panose="00000400000000000000" pitchFamily="2" charset="-78"/>
              </a:rPr>
              <a:t>علاوه </a:t>
            </a:r>
            <a:r>
              <a:rPr lang="fa-IR" sz="1600" dirty="0">
                <a:solidFill>
                  <a:schemeClr val="accent1">
                    <a:lumMod val="50000"/>
                  </a:schemeClr>
                </a:solidFill>
                <a:cs typeface="B Nazanin" panose="00000400000000000000" pitchFamily="2" charset="-78"/>
              </a:rPr>
              <a:t>بر ضبط </a:t>
            </a:r>
            <a:r>
              <a:rPr lang="fa-IR" sz="1600" dirty="0" smtClean="0">
                <a:solidFill>
                  <a:schemeClr val="accent1">
                    <a:lumMod val="50000"/>
                  </a:schemeClr>
                </a:solidFill>
                <a:cs typeface="B Nazanin" panose="00000400000000000000" pitchFamily="2" charset="-78"/>
              </a:rPr>
              <a:t>کالا </a:t>
            </a:r>
            <a:r>
              <a:rPr lang="fa-IR" sz="1600" dirty="0">
                <a:solidFill>
                  <a:schemeClr val="accent1">
                    <a:lumMod val="50000"/>
                  </a:schemeClr>
                </a:solidFill>
                <a:cs typeface="B Nazanin" panose="00000400000000000000" pitchFamily="2" charset="-78"/>
              </a:rPr>
              <a:t>و ارز به ترتیب زیر جریمه میشود</a:t>
            </a:r>
            <a:r>
              <a:rPr lang="fa-IR" sz="1600" dirty="0" smtClean="0">
                <a:solidFill>
                  <a:schemeClr val="accent1">
                    <a:lumMod val="50000"/>
                  </a:schemeClr>
                </a:solidFill>
                <a:cs typeface="B Nazanin" panose="00000400000000000000" pitchFamily="2" charset="-78"/>
              </a:rPr>
              <a:t>:</a:t>
            </a:r>
          </a:p>
          <a:p>
            <a:pPr algn="r" rtl="1">
              <a:lnSpc>
                <a:spcPct val="150000"/>
              </a:lnSpc>
            </a:pPr>
            <a:r>
              <a:rPr lang="fa-IR" sz="1600" dirty="0" smtClean="0">
                <a:solidFill>
                  <a:schemeClr val="accent1">
                    <a:lumMod val="50000"/>
                  </a:schemeClr>
                </a:solidFill>
                <a:cs typeface="B Nazanin" panose="00000400000000000000" pitchFamily="2" charset="-78"/>
              </a:rPr>
              <a:t> </a:t>
            </a:r>
            <a:r>
              <a:rPr lang="fa-IR" sz="1600" dirty="0">
                <a:solidFill>
                  <a:schemeClr val="accent1">
                    <a:lumMod val="50000"/>
                  </a:schemeClr>
                </a:solidFill>
                <a:cs typeface="B Nazanin" panose="00000400000000000000" pitchFamily="2" charset="-78"/>
              </a:rPr>
              <a:t>الف ـ مرتبه اول: جریمه نقدی معادل دو برابر ارزش </a:t>
            </a:r>
            <a:r>
              <a:rPr lang="fa-IR" sz="1600" dirty="0" smtClean="0">
                <a:solidFill>
                  <a:schemeClr val="accent1">
                    <a:lumMod val="50000"/>
                  </a:schemeClr>
                </a:solidFill>
                <a:cs typeface="B Nazanin" panose="00000400000000000000" pitchFamily="2" charset="-78"/>
              </a:rPr>
              <a:t>کالا </a:t>
            </a:r>
            <a:r>
              <a:rPr lang="fa-IR" sz="1600" dirty="0">
                <a:solidFill>
                  <a:schemeClr val="accent1">
                    <a:lumMod val="50000"/>
                  </a:schemeClr>
                </a:solidFill>
                <a:cs typeface="B Nazanin" panose="00000400000000000000" pitchFamily="2" charset="-78"/>
              </a:rPr>
              <a:t>یا بهای ریالی ارز </a:t>
            </a:r>
            <a:r>
              <a:rPr lang="fa-IR" sz="1600" dirty="0" smtClean="0">
                <a:solidFill>
                  <a:schemeClr val="accent1">
                    <a:lumMod val="50000"/>
                  </a:schemeClr>
                </a:solidFill>
                <a:cs typeface="B Nazanin" panose="00000400000000000000" pitchFamily="2" charset="-78"/>
              </a:rPr>
              <a:t>قاچاق</a:t>
            </a:r>
          </a:p>
          <a:p>
            <a:pPr algn="r" rtl="1">
              <a:lnSpc>
                <a:spcPct val="150000"/>
              </a:lnSpc>
            </a:pPr>
            <a:r>
              <a:rPr lang="fa-IR" sz="1600" dirty="0" smtClean="0">
                <a:solidFill>
                  <a:schemeClr val="accent1">
                    <a:lumMod val="50000"/>
                  </a:schemeClr>
                </a:solidFill>
                <a:cs typeface="B Nazanin" panose="00000400000000000000" pitchFamily="2" charset="-78"/>
              </a:rPr>
              <a:t> </a:t>
            </a:r>
            <a:r>
              <a:rPr lang="fa-IR" sz="1600" b="1" dirty="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ب ـ مرتبه دوم: جریمه نقدی معادل چهار برابر ارزش </a:t>
            </a:r>
            <a:r>
              <a:rPr lang="fa-IR" sz="1600" b="1" dirty="0" smtClean="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کالا </a:t>
            </a:r>
            <a:r>
              <a:rPr lang="fa-IR" sz="1600" b="1" dirty="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یا بهای ریالی ارز </a:t>
            </a:r>
            <a:r>
              <a:rPr lang="fa-IR" sz="1600" b="1" dirty="0" smtClean="0">
                <a:solidFill>
                  <a:schemeClr val="accent1">
                    <a:lumMod val="50000"/>
                  </a:schemeClr>
                </a:solidFill>
                <a:effectLst>
                  <a:outerShdw blurRad="38100" dist="38100" dir="2700000" algn="tl">
                    <a:srgbClr val="000000">
                      <a:alpha val="43137"/>
                    </a:srgbClr>
                  </a:outerShdw>
                </a:effectLst>
                <a:cs typeface="B Nazanin" panose="00000400000000000000" pitchFamily="2" charset="-78"/>
              </a:rPr>
              <a:t>قاچاق</a:t>
            </a:r>
          </a:p>
          <a:p>
            <a:pPr algn="r" rtl="1">
              <a:lnSpc>
                <a:spcPct val="150000"/>
              </a:lnSpc>
            </a:pPr>
            <a:r>
              <a:rPr lang="fa-IR" sz="1600" dirty="0" smtClean="0">
                <a:solidFill>
                  <a:schemeClr val="accent1">
                    <a:lumMod val="50000"/>
                  </a:schemeClr>
                </a:solidFill>
                <a:cs typeface="B Nazanin" panose="00000400000000000000" pitchFamily="2" charset="-78"/>
              </a:rPr>
              <a:t> </a:t>
            </a:r>
            <a:r>
              <a:rPr lang="fa-IR" sz="1600" dirty="0">
                <a:solidFill>
                  <a:schemeClr val="accent1">
                    <a:lumMod val="50000"/>
                  </a:schemeClr>
                </a:solidFill>
                <a:cs typeface="B Nazanin" panose="00000400000000000000" pitchFamily="2" charset="-78"/>
              </a:rPr>
              <a:t>ج ـ مرتبه سوم: جریمه نقدی معادل شش برابر ارزش </a:t>
            </a:r>
            <a:r>
              <a:rPr lang="fa-IR" sz="1600" dirty="0" smtClean="0">
                <a:solidFill>
                  <a:schemeClr val="accent1">
                    <a:lumMod val="50000"/>
                  </a:schemeClr>
                </a:solidFill>
                <a:cs typeface="B Nazanin" panose="00000400000000000000" pitchFamily="2" charset="-78"/>
              </a:rPr>
              <a:t>کالا </a:t>
            </a:r>
            <a:r>
              <a:rPr lang="fa-IR" sz="1600" dirty="0">
                <a:solidFill>
                  <a:schemeClr val="accent1">
                    <a:lumMod val="50000"/>
                  </a:schemeClr>
                </a:solidFill>
                <a:cs typeface="B Nazanin" panose="00000400000000000000" pitchFamily="2" charset="-78"/>
              </a:rPr>
              <a:t>یا بهای ریالی ارز قاچاق و نصب پارچه یا تابلو بر سر در محل کسب </a:t>
            </a:r>
            <a:r>
              <a:rPr lang="fa-IR" sz="1600" dirty="0" smtClean="0">
                <a:solidFill>
                  <a:schemeClr val="accent1">
                    <a:lumMod val="50000"/>
                  </a:schemeClr>
                </a:solidFill>
                <a:cs typeface="B Nazanin" panose="00000400000000000000" pitchFamily="2" charset="-78"/>
              </a:rPr>
              <a:t>به عنوان </a:t>
            </a:r>
            <a:r>
              <a:rPr lang="fa-IR" sz="1600" dirty="0">
                <a:solidFill>
                  <a:schemeClr val="accent1">
                    <a:lumMod val="50000"/>
                  </a:schemeClr>
                </a:solidFill>
                <a:cs typeface="B Nazanin" panose="00000400000000000000" pitchFamily="2" charset="-78"/>
              </a:rPr>
              <a:t>متخلف صنفی و تعطیل محل کسب به مدت </a:t>
            </a:r>
            <a:r>
              <a:rPr lang="fa-IR" sz="1600" dirty="0" smtClean="0">
                <a:solidFill>
                  <a:schemeClr val="accent1">
                    <a:lumMod val="50000"/>
                  </a:schemeClr>
                </a:solidFill>
                <a:cs typeface="B Nazanin" panose="00000400000000000000" pitchFamily="2" charset="-78"/>
              </a:rPr>
              <a:t>شش ماه</a:t>
            </a:r>
            <a:endParaRPr lang="en-US" sz="1600" dirty="0">
              <a:solidFill>
                <a:schemeClr val="accent1">
                  <a:lumMod val="50000"/>
                </a:schemeClr>
              </a:solidFill>
              <a:cs typeface="B Nazanin" panose="00000400000000000000" pitchFamily="2" charset="-78"/>
            </a:endParaRPr>
          </a:p>
        </p:txBody>
      </p:sp>
      <p:sp>
        <p:nvSpPr>
          <p:cNvPr id="4" name="TextBox 3"/>
          <p:cNvSpPr txBox="1"/>
          <p:nvPr/>
        </p:nvSpPr>
        <p:spPr>
          <a:xfrm>
            <a:off x="1981200" y="216753"/>
            <a:ext cx="7010400" cy="830997"/>
          </a:xfrm>
          <a:prstGeom prst="rect">
            <a:avLst/>
          </a:prstGeom>
          <a:solidFill>
            <a:schemeClr val="accent1">
              <a:lumMod val="50000"/>
            </a:schemeClr>
          </a:solidFill>
          <a:ln>
            <a:solidFill>
              <a:srgbClr val="FFFF00"/>
            </a:solidFill>
          </a:ln>
        </p:spPr>
        <p:txBody>
          <a:bodyPr wrap="square" rtlCol="0">
            <a:spAutoFit/>
          </a:bodyPr>
          <a:lstStyle/>
          <a:p>
            <a:pPr algn="r" rtl="1"/>
            <a:r>
              <a:rPr lang="ar-SA" sz="2400" dirty="0">
                <a:solidFill>
                  <a:schemeClr val="bg1"/>
                </a:solidFill>
                <a:effectLst>
                  <a:outerShdw blurRad="38100" dist="38100" dir="2700000" algn="tl">
                    <a:srgbClr val="000000">
                      <a:alpha val="43137"/>
                    </a:srgbClr>
                  </a:outerShdw>
                </a:effectLst>
                <a:cs typeface="B Titr" panose="00000700000000000000" pitchFamily="2" charset="-78"/>
              </a:rPr>
              <a:t>ماده 27 -قاچاق مواد غذایی، آرایشی و بهداشتی، پزشکی و دارویی و مکمل ها</a:t>
            </a:r>
            <a:endParaRPr lang="en-US" sz="2400" dirty="0">
              <a:solidFill>
                <a:schemeClr val="bg1"/>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39513363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16</a:t>
            </a:fld>
            <a:endParaRPr lang="en"/>
          </a:p>
        </p:txBody>
      </p:sp>
      <p:sp>
        <p:nvSpPr>
          <p:cNvPr id="3" name="TextBox 2"/>
          <p:cNvSpPr txBox="1"/>
          <p:nvPr/>
        </p:nvSpPr>
        <p:spPr>
          <a:xfrm>
            <a:off x="2590799" y="340853"/>
            <a:ext cx="6400801" cy="4185761"/>
          </a:xfrm>
          <a:prstGeom prst="rect">
            <a:avLst/>
          </a:prstGeom>
          <a:solidFill>
            <a:srgbClr val="FFFFCC">
              <a:alpha val="55000"/>
            </a:srgbClr>
          </a:solidFill>
        </p:spPr>
        <p:txBody>
          <a:bodyPr wrap="square" rtlCol="0">
            <a:spAutoFit/>
          </a:bodyPr>
          <a:lstStyle/>
          <a:p>
            <a:pPr algn="r" rtl="1"/>
            <a:r>
              <a:rPr lang="fa-IR" b="1" dirty="0" smtClean="0">
                <a:solidFill>
                  <a:schemeClr val="accent5">
                    <a:lumMod val="50000"/>
                  </a:schemeClr>
                </a:solidFill>
                <a:cs typeface="B Nazanin" panose="00000400000000000000" pitchFamily="2" charset="-78"/>
              </a:rPr>
              <a:t>ماده </a:t>
            </a:r>
            <a:r>
              <a:rPr lang="fa-IR" b="1" dirty="0">
                <a:solidFill>
                  <a:schemeClr val="accent5">
                    <a:lumMod val="50000"/>
                  </a:schemeClr>
                </a:solidFill>
                <a:cs typeface="B Nazanin" panose="00000400000000000000" pitchFamily="2" charset="-78"/>
              </a:rPr>
              <a:t>22 - </a:t>
            </a:r>
            <a:r>
              <a:rPr lang="fa-IR" dirty="0" smtClean="0">
                <a:solidFill>
                  <a:schemeClr val="accent5">
                    <a:lumMod val="50000"/>
                  </a:schemeClr>
                </a:solidFill>
                <a:cs typeface="B Nazanin" panose="00000400000000000000" pitchFamily="2" charset="-78"/>
              </a:rPr>
              <a:t>هرکس </a:t>
            </a:r>
            <a:r>
              <a:rPr lang="fa-IR" dirty="0">
                <a:solidFill>
                  <a:schemeClr val="accent5">
                    <a:lumMod val="50000"/>
                  </a:schemeClr>
                </a:solidFill>
                <a:cs typeface="B Nazanin" panose="00000400000000000000" pitchFamily="2" charset="-78"/>
              </a:rPr>
              <a:t>مرتکب قاچاق کالای ممنوع گردد یا کالای ممنوع قاچاق را </a:t>
            </a:r>
            <a:r>
              <a:rPr lang="fa-IR" dirty="0" smtClean="0">
                <a:solidFill>
                  <a:schemeClr val="accent5">
                    <a:lumMod val="50000"/>
                  </a:schemeClr>
                </a:solidFill>
                <a:cs typeface="B Nazanin" panose="00000400000000000000" pitchFamily="2" charset="-78"/>
              </a:rPr>
              <a:t>نگهداری </a:t>
            </a:r>
            <a:r>
              <a:rPr lang="fa-IR" dirty="0">
                <a:solidFill>
                  <a:schemeClr val="accent5">
                    <a:lumMod val="50000"/>
                  </a:schemeClr>
                </a:solidFill>
                <a:cs typeface="B Nazanin" panose="00000400000000000000" pitchFamily="2" charset="-78"/>
              </a:rPr>
              <a:t>یا حمل نماید یا</a:t>
            </a:r>
          </a:p>
          <a:p>
            <a:pPr algn="r" rtl="1"/>
            <a:r>
              <a:rPr lang="fa-IR" dirty="0">
                <a:solidFill>
                  <a:schemeClr val="accent5">
                    <a:lumMod val="50000"/>
                  </a:schemeClr>
                </a:solidFill>
                <a:cs typeface="B Nazanin" panose="00000400000000000000" pitchFamily="2" charset="-78"/>
              </a:rPr>
              <a:t>بفروشد، علاوه بر ضبط کالا به شرح زیر و مواد </a:t>
            </a:r>
            <a:r>
              <a:rPr lang="fa-IR" dirty="0" smtClean="0">
                <a:solidFill>
                  <a:schemeClr val="accent5">
                    <a:lumMod val="50000"/>
                  </a:schemeClr>
                </a:solidFill>
                <a:cs typeface="B Nazanin" panose="00000400000000000000" pitchFamily="2" charset="-78"/>
              </a:rPr>
              <a:t>(23) و (24) مجازات </a:t>
            </a:r>
            <a:r>
              <a:rPr lang="fa-IR" dirty="0">
                <a:solidFill>
                  <a:schemeClr val="accent5">
                    <a:lumMod val="50000"/>
                  </a:schemeClr>
                </a:solidFill>
                <a:cs typeface="B Nazanin" panose="00000400000000000000" pitchFamily="2" charset="-78"/>
              </a:rPr>
              <a:t>می شود:</a:t>
            </a:r>
          </a:p>
          <a:p>
            <a:pPr algn="r" rtl="1"/>
            <a:r>
              <a:rPr lang="fa-IR" dirty="0">
                <a:solidFill>
                  <a:schemeClr val="accent5">
                    <a:lumMod val="50000"/>
                  </a:schemeClr>
                </a:solidFill>
                <a:cs typeface="B Nazanin" panose="00000400000000000000" pitchFamily="2" charset="-78"/>
              </a:rPr>
              <a:t>الف - در صورتی که ارزش کالا تا ده میلیون </a:t>
            </a:r>
            <a:r>
              <a:rPr lang="fa-IR" dirty="0" smtClean="0">
                <a:solidFill>
                  <a:schemeClr val="accent5">
                    <a:lumMod val="50000"/>
                  </a:schemeClr>
                </a:solidFill>
                <a:cs typeface="B Nazanin" panose="00000400000000000000" pitchFamily="2" charset="-78"/>
              </a:rPr>
              <a:t>10۰000۰000 ریال </a:t>
            </a:r>
            <a:r>
              <a:rPr lang="fa-IR" dirty="0">
                <a:solidFill>
                  <a:schemeClr val="accent5">
                    <a:lumMod val="50000"/>
                  </a:schemeClr>
                </a:solidFill>
                <a:cs typeface="B Nazanin" panose="00000400000000000000" pitchFamily="2" charset="-78"/>
              </a:rPr>
              <a:t>باشد، به جزای نقدی معادل دو تا سه برابر</a:t>
            </a:r>
          </a:p>
          <a:p>
            <a:pPr algn="r" rtl="1"/>
            <a:r>
              <a:rPr lang="fa-IR" dirty="0">
                <a:solidFill>
                  <a:schemeClr val="accent5">
                    <a:lumMod val="50000"/>
                  </a:schemeClr>
                </a:solidFill>
                <a:cs typeface="B Nazanin" panose="00000400000000000000" pitchFamily="2" charset="-78"/>
              </a:rPr>
              <a:t>ارزش کالای ممنوع قاچاق</a:t>
            </a:r>
          </a:p>
          <a:p>
            <a:pPr algn="r" rtl="1"/>
            <a:r>
              <a:rPr lang="fa-IR" dirty="0">
                <a:solidFill>
                  <a:schemeClr val="accent5">
                    <a:lumMod val="50000"/>
                  </a:schemeClr>
                </a:solidFill>
                <a:cs typeface="B Nazanin" panose="00000400000000000000" pitchFamily="2" charset="-78"/>
              </a:rPr>
              <a:t>ب - در صورتی که ارزش کالا از ده میلیون </a:t>
            </a:r>
            <a:r>
              <a:rPr lang="fa-IR" dirty="0" smtClean="0">
                <a:solidFill>
                  <a:schemeClr val="accent5">
                    <a:lumMod val="50000"/>
                  </a:schemeClr>
                </a:solidFill>
                <a:cs typeface="B Nazanin" panose="00000400000000000000" pitchFamily="2" charset="-78"/>
              </a:rPr>
              <a:t>10۰000۰000 تا </a:t>
            </a:r>
            <a:r>
              <a:rPr lang="fa-IR" dirty="0">
                <a:solidFill>
                  <a:schemeClr val="accent5">
                    <a:lumMod val="50000"/>
                  </a:schemeClr>
                </a:solidFill>
                <a:cs typeface="B Nazanin" panose="00000400000000000000" pitchFamily="2" charset="-78"/>
              </a:rPr>
              <a:t>یکصد میلیون </a:t>
            </a:r>
            <a:r>
              <a:rPr lang="fa-IR" dirty="0" smtClean="0">
                <a:solidFill>
                  <a:schemeClr val="accent5">
                    <a:lumMod val="50000"/>
                  </a:schemeClr>
                </a:solidFill>
                <a:cs typeface="B Nazanin" panose="00000400000000000000" pitchFamily="2" charset="-78"/>
              </a:rPr>
              <a:t>100۰000۰000 ریال </a:t>
            </a:r>
            <a:r>
              <a:rPr lang="fa-IR" dirty="0">
                <a:solidFill>
                  <a:schemeClr val="accent5">
                    <a:lumMod val="50000"/>
                  </a:schemeClr>
                </a:solidFill>
                <a:cs typeface="B Nazanin" panose="00000400000000000000" pitchFamily="2" charset="-78"/>
              </a:rPr>
              <a:t>باشد به جزای</a:t>
            </a:r>
          </a:p>
          <a:p>
            <a:pPr algn="r" rtl="1"/>
            <a:r>
              <a:rPr lang="fa-IR" dirty="0">
                <a:solidFill>
                  <a:schemeClr val="accent5">
                    <a:lumMod val="50000"/>
                  </a:schemeClr>
                </a:solidFill>
                <a:cs typeface="B Nazanin" panose="00000400000000000000" pitchFamily="2" charset="-78"/>
              </a:rPr>
              <a:t>نقدی معادل سه تا پنج برابر ارزش کالای ممنوع قاچاق</a:t>
            </a:r>
          </a:p>
          <a:p>
            <a:pPr algn="r" rtl="1"/>
            <a:r>
              <a:rPr lang="fa-IR" dirty="0">
                <a:solidFill>
                  <a:schemeClr val="accent5">
                    <a:lumMod val="50000"/>
                  </a:schemeClr>
                </a:solidFill>
                <a:cs typeface="B Nazanin" panose="00000400000000000000" pitchFamily="2" charset="-78"/>
              </a:rPr>
              <a:t>پ - در صورتی که ارزش کالا از یکصد میلیون </a:t>
            </a:r>
            <a:r>
              <a:rPr lang="fa-IR" dirty="0" smtClean="0">
                <a:solidFill>
                  <a:schemeClr val="accent5">
                    <a:lumMod val="50000"/>
                  </a:schemeClr>
                </a:solidFill>
                <a:cs typeface="B Nazanin" panose="00000400000000000000" pitchFamily="2" charset="-78"/>
              </a:rPr>
              <a:t>100۰000۰000 تا </a:t>
            </a:r>
            <a:r>
              <a:rPr lang="fa-IR" dirty="0">
                <a:solidFill>
                  <a:schemeClr val="accent5">
                    <a:lumMod val="50000"/>
                  </a:schemeClr>
                </a:solidFill>
                <a:cs typeface="B Nazanin" panose="00000400000000000000" pitchFamily="2" charset="-78"/>
              </a:rPr>
              <a:t>یک میلیارد </a:t>
            </a:r>
            <a:r>
              <a:rPr lang="fa-IR" dirty="0" smtClean="0">
                <a:solidFill>
                  <a:schemeClr val="accent5">
                    <a:lumMod val="50000"/>
                  </a:schemeClr>
                </a:solidFill>
                <a:cs typeface="B Nazanin" panose="00000400000000000000" pitchFamily="2" charset="-78"/>
              </a:rPr>
              <a:t>1۰000۰000۰000 ریال </a:t>
            </a:r>
            <a:r>
              <a:rPr lang="fa-IR" dirty="0">
                <a:solidFill>
                  <a:schemeClr val="accent5">
                    <a:lumMod val="50000"/>
                  </a:schemeClr>
                </a:solidFill>
                <a:cs typeface="B Nazanin" panose="00000400000000000000" pitchFamily="2" charset="-78"/>
              </a:rPr>
              <a:t>باشد به</a:t>
            </a:r>
          </a:p>
          <a:p>
            <a:pPr algn="r" rtl="1"/>
            <a:r>
              <a:rPr lang="fa-IR" dirty="0">
                <a:solidFill>
                  <a:schemeClr val="accent5">
                    <a:lumMod val="50000"/>
                  </a:schemeClr>
                </a:solidFill>
                <a:cs typeface="B Nazanin" panose="00000400000000000000" pitchFamily="2" charset="-78"/>
              </a:rPr>
              <a:t>بیش از شش ماه تا دو سال حبس و به جزای نقدی معادل پنج تا هفت برابر ارزش کالای ممنوع قاچاق</a:t>
            </a:r>
          </a:p>
          <a:p>
            <a:pPr algn="r" rtl="1"/>
            <a:r>
              <a:rPr lang="fa-IR" dirty="0">
                <a:solidFill>
                  <a:schemeClr val="accent5">
                    <a:lumMod val="50000"/>
                  </a:schemeClr>
                </a:solidFill>
                <a:cs typeface="B Nazanin" panose="00000400000000000000" pitchFamily="2" charset="-78"/>
              </a:rPr>
              <a:t>ت - در صورتی که ارزش کالا بیش از یک </a:t>
            </a:r>
            <a:r>
              <a:rPr lang="fa-IR" dirty="0" smtClean="0">
                <a:solidFill>
                  <a:schemeClr val="accent5">
                    <a:lumMod val="50000"/>
                  </a:schemeClr>
                </a:solidFill>
                <a:cs typeface="B Nazanin" panose="00000400000000000000" pitchFamily="2" charset="-78"/>
              </a:rPr>
              <a:t>میلیارد 1۰000۰000۰000 ریال </a:t>
            </a:r>
            <a:r>
              <a:rPr lang="fa-IR" dirty="0">
                <a:solidFill>
                  <a:schemeClr val="accent5">
                    <a:lumMod val="50000"/>
                  </a:schemeClr>
                </a:solidFill>
                <a:cs typeface="B Nazanin" panose="00000400000000000000" pitchFamily="2" charset="-78"/>
              </a:rPr>
              <a:t>باشد به دو سال تا پنج سال حبس و</a:t>
            </a:r>
          </a:p>
          <a:p>
            <a:pPr algn="r" rtl="1"/>
            <a:r>
              <a:rPr lang="fa-IR" dirty="0">
                <a:solidFill>
                  <a:schemeClr val="accent5">
                    <a:lumMod val="50000"/>
                  </a:schemeClr>
                </a:solidFill>
                <a:cs typeface="B Nazanin" panose="00000400000000000000" pitchFamily="2" charset="-78"/>
              </a:rPr>
              <a:t>به جزای نقدی معادل هفت تا ده برابر ارزش کالای ممنوع قاچاق</a:t>
            </a:r>
          </a:p>
          <a:p>
            <a:pPr algn="r" rtl="1"/>
            <a:r>
              <a:rPr lang="fa-IR" b="1" dirty="0" smtClean="0">
                <a:solidFill>
                  <a:schemeClr val="accent5">
                    <a:lumMod val="50000"/>
                  </a:schemeClr>
                </a:solidFill>
                <a:cs typeface="B Nazanin" panose="00000400000000000000" pitchFamily="2" charset="-78"/>
              </a:rPr>
              <a:t>تبصره </a:t>
            </a:r>
            <a:r>
              <a:rPr lang="fa-IR" b="1" dirty="0">
                <a:solidFill>
                  <a:schemeClr val="accent5">
                    <a:lumMod val="50000"/>
                  </a:schemeClr>
                </a:solidFill>
                <a:cs typeface="B Nazanin" panose="00000400000000000000" pitchFamily="2" charset="-78"/>
              </a:rPr>
              <a:t>2- </a:t>
            </a:r>
            <a:r>
              <a:rPr lang="fa-IR" dirty="0">
                <a:solidFill>
                  <a:schemeClr val="accent5">
                    <a:lumMod val="50000"/>
                  </a:schemeClr>
                </a:solidFill>
                <a:cs typeface="B Nazanin" panose="00000400000000000000" pitchFamily="2" charset="-78"/>
              </a:rPr>
              <a:t>وجوه حاصل از قاچاق کالای ممنوع، ضبط میشود.</a:t>
            </a:r>
          </a:p>
          <a:p>
            <a:pPr algn="r" rtl="1"/>
            <a:r>
              <a:rPr lang="fa-IR" b="1" dirty="0">
                <a:solidFill>
                  <a:schemeClr val="accent5">
                    <a:lumMod val="50000"/>
                  </a:schemeClr>
                </a:solidFill>
                <a:cs typeface="B Nazanin" panose="00000400000000000000" pitchFamily="2" charset="-78"/>
              </a:rPr>
              <a:t>تبصره 3- </a:t>
            </a:r>
            <a:r>
              <a:rPr lang="fa-IR" dirty="0">
                <a:solidFill>
                  <a:schemeClr val="accent5">
                    <a:lumMod val="50000"/>
                  </a:schemeClr>
                </a:solidFill>
                <a:cs typeface="B Nazanin" panose="00000400000000000000" pitchFamily="2" charset="-78"/>
              </a:rPr>
              <a:t>آلات و ادواتی که جهت ساخت کالای ممنوع به منظور قاچاق یا تسهیل ارتکاب قاچاق کالای</a:t>
            </a:r>
          </a:p>
          <a:p>
            <a:pPr algn="r" rtl="1"/>
            <a:r>
              <a:rPr lang="fa-IR" dirty="0">
                <a:solidFill>
                  <a:schemeClr val="accent5">
                    <a:lumMod val="50000"/>
                  </a:schemeClr>
                </a:solidFill>
                <a:cs typeface="B Nazanin" panose="00000400000000000000" pitchFamily="2" charset="-78"/>
              </a:rPr>
              <a:t>ممنوع مورد استفاده قرار میگیرد، ضبط میشود. مواردی که استفاده کننده مالک نبوده و مالک عامداً آن را</a:t>
            </a:r>
          </a:p>
          <a:p>
            <a:pPr algn="r" rtl="1"/>
            <a:r>
              <a:rPr lang="fa-IR" dirty="0">
                <a:solidFill>
                  <a:schemeClr val="accent5">
                    <a:lumMod val="50000"/>
                  </a:schemeClr>
                </a:solidFill>
                <a:cs typeface="B Nazanin" panose="00000400000000000000" pitchFamily="2" charset="-78"/>
              </a:rPr>
              <a:t>در اختیار مرتکب قرار نداده باشد، مشمول حکم این تبصره </a:t>
            </a:r>
            <a:r>
              <a:rPr lang="fa-IR" dirty="0" smtClean="0">
                <a:solidFill>
                  <a:schemeClr val="accent5">
                    <a:lumMod val="50000"/>
                  </a:schemeClr>
                </a:solidFill>
                <a:cs typeface="B Nazanin" panose="00000400000000000000" pitchFamily="2" charset="-78"/>
              </a:rPr>
              <a:t>نمی باشد</a:t>
            </a:r>
            <a:r>
              <a:rPr lang="fa-IR" dirty="0">
                <a:solidFill>
                  <a:schemeClr val="accent5">
                    <a:lumMod val="50000"/>
                  </a:schemeClr>
                </a:solidFill>
                <a:cs typeface="B Nazanin" panose="00000400000000000000" pitchFamily="2" charset="-78"/>
              </a:rPr>
              <a:t>.</a:t>
            </a:r>
          </a:p>
          <a:p>
            <a:pPr algn="r" rtl="1"/>
            <a:r>
              <a:rPr lang="fa-IR" b="1" dirty="0" smtClean="0">
                <a:solidFill>
                  <a:schemeClr val="accent5">
                    <a:lumMod val="50000"/>
                  </a:schemeClr>
                </a:solidFill>
                <a:cs typeface="B Nazanin" panose="00000400000000000000" pitchFamily="2" charset="-78"/>
              </a:rPr>
              <a:t>تبصره </a:t>
            </a:r>
            <a:r>
              <a:rPr lang="fa-IR" b="1" dirty="0">
                <a:solidFill>
                  <a:schemeClr val="accent5">
                    <a:lumMod val="50000"/>
                  </a:schemeClr>
                </a:solidFill>
                <a:cs typeface="B Nazanin" panose="00000400000000000000" pitchFamily="2" charset="-78"/>
              </a:rPr>
              <a:t>5- </a:t>
            </a:r>
            <a:r>
              <a:rPr lang="fa-IR" dirty="0">
                <a:solidFill>
                  <a:schemeClr val="accent5">
                    <a:lumMod val="50000"/>
                  </a:schemeClr>
                </a:solidFill>
                <a:cs typeface="B Nazanin" panose="00000400000000000000" pitchFamily="2" charset="-78"/>
              </a:rPr>
              <a:t>محل نگهدار ی کالاهای قاچاق ممنوع که در مالکیت مرتکب باشد، در صورتی که مشمول حکم</a:t>
            </a:r>
          </a:p>
          <a:p>
            <a:pPr algn="r" rtl="1"/>
            <a:r>
              <a:rPr lang="fa-IR" dirty="0">
                <a:solidFill>
                  <a:schemeClr val="accent5">
                    <a:lumMod val="50000"/>
                  </a:schemeClr>
                </a:solidFill>
                <a:cs typeface="B Nazanin" panose="00000400000000000000" pitchFamily="2" charset="-78"/>
              </a:rPr>
              <a:t>مندرج در ماده </a:t>
            </a:r>
            <a:r>
              <a:rPr lang="fa-IR" dirty="0" smtClean="0">
                <a:solidFill>
                  <a:schemeClr val="accent5">
                    <a:lumMod val="50000"/>
                  </a:schemeClr>
                </a:solidFill>
                <a:cs typeface="B Nazanin" panose="00000400000000000000" pitchFamily="2" charset="-78"/>
              </a:rPr>
              <a:t>(24 )این </a:t>
            </a:r>
            <a:r>
              <a:rPr lang="fa-IR" dirty="0">
                <a:solidFill>
                  <a:schemeClr val="accent5">
                    <a:lumMod val="50000"/>
                  </a:schemeClr>
                </a:solidFill>
                <a:cs typeface="B Nazanin" panose="00000400000000000000" pitchFamily="2" charset="-78"/>
              </a:rPr>
              <a:t>قانون نشود، توقیف و یا پلمب میشود و در صورتی که محکوم علیه ظرف دوماه از</a:t>
            </a:r>
          </a:p>
          <a:p>
            <a:pPr algn="r" rtl="1"/>
            <a:r>
              <a:rPr lang="fa-IR" dirty="0">
                <a:solidFill>
                  <a:schemeClr val="accent5">
                    <a:lumMod val="50000"/>
                  </a:schemeClr>
                </a:solidFill>
                <a:cs typeface="B Nazanin" panose="00000400000000000000" pitchFamily="2" charset="-78"/>
              </a:rPr>
              <a:t>تاریخ صدور حکم قطعی، جریمه نقدی را نپردازد، حسب مورد از محل فروش آن برداشت و مابقی به مالک</a:t>
            </a:r>
          </a:p>
          <a:p>
            <a:pPr algn="r" rtl="1"/>
            <a:r>
              <a:rPr lang="fa-IR" dirty="0">
                <a:solidFill>
                  <a:schemeClr val="accent5">
                    <a:lumMod val="50000"/>
                  </a:schemeClr>
                </a:solidFill>
                <a:cs typeface="B Nazanin" panose="00000400000000000000" pitchFamily="2" charset="-78"/>
              </a:rPr>
              <a:t>مسترد میشود. در هر مرحله از رسیدگی چنانچه متهم وثیقهای معادل حدا کثر جزای نقدی </a:t>
            </a:r>
            <a:r>
              <a:rPr lang="fa-IR" dirty="0" smtClean="0">
                <a:solidFill>
                  <a:schemeClr val="accent5">
                    <a:lumMod val="50000"/>
                  </a:schemeClr>
                </a:solidFill>
                <a:cs typeface="B Nazanin" panose="00000400000000000000" pitchFamily="2" charset="-78"/>
              </a:rPr>
              <a:t>توزیع </a:t>
            </a:r>
            <a:r>
              <a:rPr lang="fa-IR" dirty="0">
                <a:solidFill>
                  <a:schemeClr val="accent5">
                    <a:lumMod val="50000"/>
                  </a:schemeClr>
                </a:solidFill>
                <a:cs typeface="B Nazanin" panose="00000400000000000000" pitchFamily="2" charset="-78"/>
              </a:rPr>
              <a:t>کند از</a:t>
            </a:r>
          </a:p>
          <a:p>
            <a:pPr algn="r" rtl="1"/>
            <a:r>
              <a:rPr lang="fa-IR" dirty="0">
                <a:solidFill>
                  <a:schemeClr val="accent5">
                    <a:lumMod val="50000"/>
                  </a:schemeClr>
                </a:solidFill>
                <a:cs typeface="B Nazanin" panose="00000400000000000000" pitchFamily="2" charset="-78"/>
              </a:rPr>
              <a:t>محل نگهدار ی رفع توقیف </a:t>
            </a:r>
            <a:r>
              <a:rPr lang="fa-IR" dirty="0" smtClean="0">
                <a:solidFill>
                  <a:schemeClr val="accent5">
                    <a:lumMod val="50000"/>
                  </a:schemeClr>
                </a:solidFill>
                <a:cs typeface="B Nazanin" panose="00000400000000000000" pitchFamily="2" charset="-78"/>
              </a:rPr>
              <a:t>می شود</a:t>
            </a:r>
            <a:r>
              <a:rPr lang="fa-IR" dirty="0">
                <a:solidFill>
                  <a:schemeClr val="accent5">
                    <a:lumMod val="50000"/>
                  </a:schemeClr>
                </a:solidFill>
                <a:cs typeface="B Nazanin" panose="00000400000000000000" pitchFamily="2" charset="-78"/>
              </a:rPr>
              <a:t>.</a:t>
            </a:r>
            <a:endParaRPr lang="en-US" dirty="0">
              <a:solidFill>
                <a:schemeClr val="accent5">
                  <a:lumMod val="50000"/>
                </a:schemeClr>
              </a:solidFill>
              <a:cs typeface="B Nazanin" panose="00000400000000000000" pitchFamily="2" charset="-78"/>
            </a:endParaRPr>
          </a:p>
        </p:txBody>
      </p:sp>
      <p:sp>
        <p:nvSpPr>
          <p:cNvPr id="4" name="TextBox 3"/>
          <p:cNvSpPr txBox="1"/>
          <p:nvPr/>
        </p:nvSpPr>
        <p:spPr>
          <a:xfrm>
            <a:off x="2036801" y="-1"/>
            <a:ext cx="553998" cy="4867471"/>
          </a:xfrm>
          <a:prstGeom prst="rect">
            <a:avLst/>
          </a:prstGeom>
          <a:solidFill>
            <a:schemeClr val="accent1">
              <a:lumMod val="50000"/>
            </a:schemeClr>
          </a:solidFill>
          <a:ln>
            <a:solidFill>
              <a:srgbClr val="FFFF00"/>
            </a:solidFill>
          </a:ln>
        </p:spPr>
        <p:txBody>
          <a:bodyPr vert="vert270" wrap="square" tIns="0" rtlCol="0" anchor="t">
            <a:spAutoFit/>
          </a:bodyPr>
          <a:lstStyle/>
          <a:p>
            <a:r>
              <a:rPr lang="fa-IR" sz="2400" dirty="0" smtClean="0">
                <a:solidFill>
                  <a:schemeClr val="bg1"/>
                </a:solidFill>
                <a:cs typeface="B Titr" panose="00000700000000000000" pitchFamily="2" charset="-78"/>
              </a:rPr>
              <a:t>ماده 22 قانون مبارزه با قاچاق کالا و ارز</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2572552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17</a:t>
            </a:fld>
            <a:endParaRPr lang="en"/>
          </a:p>
        </p:txBody>
      </p:sp>
      <p:sp>
        <p:nvSpPr>
          <p:cNvPr id="3" name="TextBox 2"/>
          <p:cNvSpPr txBox="1"/>
          <p:nvPr/>
        </p:nvSpPr>
        <p:spPr>
          <a:xfrm>
            <a:off x="2514600" y="222451"/>
            <a:ext cx="6553200" cy="954107"/>
          </a:xfrm>
          <a:prstGeom prst="rect">
            <a:avLst/>
          </a:prstGeom>
          <a:noFill/>
        </p:spPr>
        <p:txBody>
          <a:bodyPr wrap="square" rtlCol="0">
            <a:spAutoFit/>
          </a:bodyPr>
          <a:lstStyle/>
          <a:p>
            <a:pPr algn="r" rtl="1"/>
            <a:r>
              <a:rPr lang="fa-IR" sz="2800" dirty="0">
                <a:solidFill>
                  <a:schemeClr val="bg1"/>
                </a:solidFill>
                <a:cs typeface="B Titr" panose="00000700000000000000" pitchFamily="2" charset="-78"/>
              </a:rPr>
              <a:t>‌قانون تعزيرات حكومتي امور بهداشتي و </a:t>
            </a:r>
            <a:r>
              <a:rPr lang="fa-IR" sz="2800" dirty="0" smtClean="0">
                <a:solidFill>
                  <a:schemeClr val="bg1"/>
                </a:solidFill>
                <a:cs typeface="B Titr" panose="00000700000000000000" pitchFamily="2" charset="-78"/>
              </a:rPr>
              <a:t>درماني:</a:t>
            </a:r>
            <a:r>
              <a:rPr lang="en-US" sz="2800" dirty="0">
                <a:solidFill>
                  <a:schemeClr val="bg1"/>
                </a:solidFill>
                <a:cs typeface="B Titr" panose="00000700000000000000" pitchFamily="2" charset="-78"/>
              </a:rPr>
              <a:t/>
            </a:r>
            <a:br>
              <a:rPr lang="en-US" sz="2800" dirty="0">
                <a:solidFill>
                  <a:schemeClr val="bg1"/>
                </a:solidFill>
                <a:cs typeface="B Titr" panose="00000700000000000000" pitchFamily="2" charset="-78"/>
              </a:rPr>
            </a:br>
            <a:endParaRPr lang="en-US" sz="2800" dirty="0">
              <a:solidFill>
                <a:schemeClr val="bg1"/>
              </a:solidFill>
              <a:cs typeface="B Titr" panose="00000700000000000000" pitchFamily="2" charset="-78"/>
            </a:endParaRPr>
          </a:p>
        </p:txBody>
      </p:sp>
      <p:sp>
        <p:nvSpPr>
          <p:cNvPr id="5" name="TextBox 4"/>
          <p:cNvSpPr txBox="1"/>
          <p:nvPr/>
        </p:nvSpPr>
        <p:spPr>
          <a:xfrm>
            <a:off x="642257" y="895350"/>
            <a:ext cx="7924800" cy="3908762"/>
          </a:xfrm>
          <a:prstGeom prst="rect">
            <a:avLst/>
          </a:prstGeom>
          <a:solidFill>
            <a:schemeClr val="accent1">
              <a:lumMod val="50000"/>
            </a:schemeClr>
          </a:solidFill>
          <a:ln w="25400">
            <a:solidFill>
              <a:srgbClr val="FFFF00"/>
            </a:solidFill>
          </a:ln>
        </p:spPr>
        <p:txBody>
          <a:bodyPr wrap="square" rtlCol="0">
            <a:spAutoFit/>
          </a:bodyPr>
          <a:lstStyle/>
          <a:p>
            <a:pPr algn="r" rtl="1"/>
            <a:r>
              <a:rPr lang="en-US" dirty="0"/>
              <a:t/>
            </a:r>
            <a:br>
              <a:rPr lang="en-US" dirty="0"/>
            </a:br>
            <a:r>
              <a:rPr lang="fa-IR" sz="1800" b="1" dirty="0">
                <a:solidFill>
                  <a:schemeClr val="bg1"/>
                </a:solidFill>
                <a:cs typeface="B Nazanin" panose="00000400000000000000" pitchFamily="2" charset="-78"/>
              </a:rPr>
              <a:t>‌ماده 1: ايجاد مؤسسات پزشكي غير مجاز توسط اشخاص فاقد صلاحيت از نظر تخصصي جرم بوده و متخلف به مجازاتهاي زير محكوم مي‌گردد</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‌مرتبه اول - تعطيل مؤسسه و ضبط كليه ملزومات مؤسسه به نفع دولت</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‌مرتبه دوم - علاوه بر مجازاتهاي مرتبه اول، جريمه نقدي به ميزان يك ميليون تا ده ميليون ريال و اعلام نام در جرايد</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‌مرتبه سوم - علاوه بر مجازاتهاي مرتبه دوم، زندان از شش ماه تا يك سال</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‌ماده 2: ايجاد مؤسسه پزشكي توسط افراد متخصص بدون پروانه كار جرم بوده و متخلف به مجازاتهاي زير محكوم مي‌گردد</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‌مرتبه اول - تعطيل مؤسسه، توبيخ كتبي و درج در پرونده پزشكي</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‌مرتبه دوم - علاوه بر مجازاتهاي مرتبه اول، جريمه نقدي به ميزان يكصد هزار تا يك ميليون ريال</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r>
              <a:rPr lang="fa-IR" sz="1800" b="1" dirty="0">
                <a:solidFill>
                  <a:schemeClr val="bg1"/>
                </a:solidFill>
                <a:cs typeface="B Nazanin" panose="00000400000000000000" pitchFamily="2" charset="-78"/>
              </a:rPr>
              <a:t>‌مرتبه سوم - علاوه بر مجازات‌هاي مرتبه اول، جريمه نقدي به ميزان يك ميليون تا ده ميليون ريال و ضبط اموال مؤسسه به نفع دولت</a:t>
            </a:r>
            <a:r>
              <a:rPr lang="en-US" sz="1800" b="1" dirty="0">
                <a:solidFill>
                  <a:schemeClr val="bg1"/>
                </a:solidFill>
                <a:cs typeface="B Nazanin" panose="00000400000000000000" pitchFamily="2" charset="-78"/>
              </a:rPr>
              <a:t>.</a:t>
            </a:r>
            <a:br>
              <a:rPr lang="en-US" sz="1800" b="1" dirty="0">
                <a:solidFill>
                  <a:schemeClr val="bg1"/>
                </a:solidFill>
                <a:cs typeface="B Nazanin" panose="00000400000000000000" pitchFamily="2" charset="-78"/>
              </a:rPr>
            </a:br>
            <a:endParaRPr lang="en-US" sz="1800" b="1" dirty="0">
              <a:solidFill>
                <a:schemeClr val="bg1"/>
              </a:solidFill>
              <a:cs typeface="B Nazanin" panose="00000400000000000000" pitchFamily="2" charset="-78"/>
            </a:endParaRPr>
          </a:p>
        </p:txBody>
      </p:sp>
    </p:spTree>
    <p:extLst>
      <p:ext uri="{BB962C8B-B14F-4D97-AF65-F5344CB8AC3E}">
        <p14:creationId xmlns:p14="http://schemas.microsoft.com/office/powerpoint/2010/main" val="76826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18</a:t>
            </a:fld>
            <a:endParaRPr lang="en"/>
          </a:p>
        </p:txBody>
      </p:sp>
      <p:sp>
        <p:nvSpPr>
          <p:cNvPr id="3" name="TextBox 2"/>
          <p:cNvSpPr txBox="1"/>
          <p:nvPr/>
        </p:nvSpPr>
        <p:spPr>
          <a:xfrm>
            <a:off x="217714" y="630394"/>
            <a:ext cx="8839200" cy="4770537"/>
          </a:xfrm>
          <a:prstGeom prst="rect">
            <a:avLst/>
          </a:prstGeom>
          <a:solidFill>
            <a:srgbClr val="008A00">
              <a:alpha val="56000"/>
            </a:srgbClr>
          </a:solidFill>
        </p:spPr>
        <p:txBody>
          <a:bodyPr wrap="square" rtlCol="0">
            <a:spAutoFit/>
          </a:bodyPr>
          <a:lstStyle/>
          <a:p>
            <a:pPr algn="r" rtl="1"/>
            <a:r>
              <a:rPr lang="fa-IR" sz="1600" b="1" dirty="0">
                <a:solidFill>
                  <a:schemeClr val="bg1"/>
                </a:solidFill>
                <a:cs typeface="B Nazanin" panose="00000400000000000000" pitchFamily="2" charset="-78"/>
              </a:rPr>
              <a:t>ماده ۸ـ</a:t>
            </a:r>
            <a:r>
              <a:rPr lang="fa-IR" sz="1600" dirty="0">
                <a:solidFill>
                  <a:schemeClr val="bg1"/>
                </a:solidFill>
                <a:cs typeface="B Nazanin" panose="00000400000000000000" pitchFamily="2" charset="-78"/>
              </a:rPr>
              <a:t> هر کس هروئین، مرفین، کوکائین و دیگر مشتقات شیمیایی مرفین و کوکائین و یا لیزرژیک اسید دی ‌اتیل آمید (ال.اس.دی)، متیلن دی اکسی‌ مت ‌آمفتامین (ام.دی.ام.آ. یا آکستاسی)، گاما هیدروکسی بوتیریک اسید (جی.اچ.بی)، فلونیترازپام، آمفتامین، مت آمفتامین (شیشه) و یا دیگر مواد مخدر یا روان‌گردان‌های صنعتی غیرداروئی که فهرست آنها به تصویب مجلس شورای اسلامی می‌رسد را وارد کشور کند و یا مبادرت به ساخت، تولید، توزیع، صدور، ارسال، خرید یا فروش نماید و یا در معرض فروش قرار دهد و یا نگهداری، مخفی یا حمل کند با رعایت تناسب و با توجه به میزان مواد به شرح زیر مجازات خواهدشد. (اصلاحی مصوب ۱۳۸۹/۰۵/۰۹)</a:t>
            </a:r>
            <a:br>
              <a:rPr lang="fa-IR" sz="1600" dirty="0">
                <a:solidFill>
                  <a:schemeClr val="bg1"/>
                </a:solidFill>
                <a:cs typeface="B Nazanin" panose="00000400000000000000" pitchFamily="2" charset="-78"/>
              </a:rPr>
            </a:br>
            <a:r>
              <a:rPr lang="fa-IR" sz="1600" dirty="0">
                <a:solidFill>
                  <a:schemeClr val="bg1"/>
                </a:solidFill>
                <a:cs typeface="B Nazanin" panose="00000400000000000000" pitchFamily="2" charset="-78"/>
              </a:rPr>
              <a:t>۱ـ تا پنج سانتی گرم ،از پانصدهزار ریال تایک میلیون ریال جریمه نقدی و بیست تا پنجاه ضربه شلاق.</a:t>
            </a:r>
            <a:br>
              <a:rPr lang="fa-IR" sz="1600" dirty="0">
                <a:solidFill>
                  <a:schemeClr val="bg1"/>
                </a:solidFill>
                <a:cs typeface="B Nazanin" panose="00000400000000000000" pitchFamily="2" charset="-78"/>
              </a:rPr>
            </a:br>
            <a:r>
              <a:rPr lang="fa-IR" sz="1600" dirty="0">
                <a:solidFill>
                  <a:schemeClr val="bg1"/>
                </a:solidFill>
                <a:cs typeface="B Nazanin" panose="00000400000000000000" pitchFamily="2" charset="-78"/>
              </a:rPr>
              <a:t>۲ ـ بیش از پنج سانتی گرم تا یک گرم، از دو میلیون تا شش میلیون ریال جریمه نقدی وسی تا هفتاد ضربه شلاق.</a:t>
            </a:r>
            <a:br>
              <a:rPr lang="fa-IR" sz="1600" dirty="0">
                <a:solidFill>
                  <a:schemeClr val="bg1"/>
                </a:solidFill>
                <a:cs typeface="B Nazanin" panose="00000400000000000000" pitchFamily="2" charset="-78"/>
              </a:rPr>
            </a:br>
            <a:r>
              <a:rPr lang="fa-IR" sz="1600" dirty="0">
                <a:solidFill>
                  <a:schemeClr val="bg1"/>
                </a:solidFill>
                <a:cs typeface="B Nazanin" panose="00000400000000000000" pitchFamily="2" charset="-78"/>
              </a:rPr>
              <a:t>۳ ـ بیش از یک گرم تا چهار گرم، از هشت میلیون تا بیست میلیون ریال جریمه نقدی و دوتا پنج سال حبس و سی تا هفتاد ضربه شلاق.</a:t>
            </a:r>
            <a:br>
              <a:rPr lang="fa-IR" sz="1600" dirty="0">
                <a:solidFill>
                  <a:schemeClr val="bg1"/>
                </a:solidFill>
                <a:cs typeface="B Nazanin" panose="00000400000000000000" pitchFamily="2" charset="-78"/>
              </a:rPr>
            </a:br>
            <a:r>
              <a:rPr lang="fa-IR" sz="1600" dirty="0">
                <a:solidFill>
                  <a:schemeClr val="bg1"/>
                </a:solidFill>
                <a:cs typeface="B Nazanin" panose="00000400000000000000" pitchFamily="2" charset="-78"/>
              </a:rPr>
              <a:t>۴ ـ بیش از چهار گرم تا پانزده گرم، از بیست میلیون تا چهل میلیون ریال جریمه نقدی و پنج تا هشت سال حبس و سی تا هفتاد و چهار ضربه شلاق.</a:t>
            </a:r>
            <a:br>
              <a:rPr lang="fa-IR" sz="1600" dirty="0">
                <a:solidFill>
                  <a:schemeClr val="bg1"/>
                </a:solidFill>
                <a:cs typeface="B Nazanin" panose="00000400000000000000" pitchFamily="2" charset="-78"/>
              </a:rPr>
            </a:br>
            <a:r>
              <a:rPr lang="fa-IR" sz="1600" dirty="0">
                <a:solidFill>
                  <a:schemeClr val="bg1"/>
                </a:solidFill>
                <a:cs typeface="B Nazanin" panose="00000400000000000000" pitchFamily="2" charset="-78"/>
              </a:rPr>
              <a:t>۵ ـ بیش از پانزده گرم تا سی گرم ، از چهل میلیون تا شصت میلیون ریال جریمه نقدی و ده تا پانزده سال حبس و سی تا هفتاد و چهار ضربه شلاق.</a:t>
            </a:r>
            <a:br>
              <a:rPr lang="fa-IR" sz="1600" dirty="0">
                <a:solidFill>
                  <a:schemeClr val="bg1"/>
                </a:solidFill>
                <a:cs typeface="B Nazanin" panose="00000400000000000000" pitchFamily="2" charset="-78"/>
              </a:rPr>
            </a:br>
            <a:r>
              <a:rPr lang="fa-IR" sz="1600" dirty="0">
                <a:solidFill>
                  <a:schemeClr val="bg1"/>
                </a:solidFill>
                <a:cs typeface="B Nazanin" panose="00000400000000000000" pitchFamily="2" charset="-78"/>
              </a:rPr>
              <a:t>۶ ـ بیش از سی گرم ، اعدام و مصادره اموال ناشی از همان جرم.</a:t>
            </a:r>
          </a:p>
          <a:p>
            <a:pPr algn="r" rtl="1"/>
            <a:r>
              <a:rPr lang="fa-IR" sz="1600" b="1" dirty="0">
                <a:solidFill>
                  <a:schemeClr val="bg1"/>
                </a:solidFill>
                <a:cs typeface="B Nazanin" panose="00000400000000000000" pitchFamily="2" charset="-78"/>
              </a:rPr>
              <a:t>تبصره ۱ـ</a:t>
            </a:r>
            <a:r>
              <a:rPr lang="fa-IR" sz="1600" dirty="0">
                <a:solidFill>
                  <a:schemeClr val="bg1"/>
                </a:solidFill>
                <a:cs typeface="B Nazanin" panose="00000400000000000000" pitchFamily="2" charset="-78"/>
              </a:rPr>
              <a:t> هر گاه محرز شود مرتکب جرم موضوع بند (۶) این ماده برای بار اول مرتکب این جرم شده و موفق به توزیع یا فروش آن هم نشده در صورتی که میزان مواد بیش از یکصد گرم نباشد با جمع شروط مذکور یا عدم احراز قصد توزیع یا فروش در داخل کشوربا توجه به کیفیت و مسیر حمل، دادگاه به حبس ابد و مصادره اموال ناشی از همان جرم، حکم خواهد داد.</a:t>
            </a:r>
          </a:p>
          <a:p>
            <a:pPr algn="r" rtl="1"/>
            <a:r>
              <a:rPr lang="fa-IR" sz="1600" b="1" dirty="0">
                <a:solidFill>
                  <a:schemeClr val="bg1"/>
                </a:solidFill>
                <a:cs typeface="B Nazanin" panose="00000400000000000000" pitchFamily="2" charset="-78"/>
              </a:rPr>
              <a:t>تبصره ۲ـ</a:t>
            </a:r>
            <a:r>
              <a:rPr lang="fa-IR" sz="1600" dirty="0">
                <a:solidFill>
                  <a:schemeClr val="bg1"/>
                </a:solidFill>
                <a:cs typeface="B Nazanin" panose="00000400000000000000" pitchFamily="2" charset="-78"/>
              </a:rPr>
              <a:t> در کلیه موارد فوق چنانچه متهم از کارکنان دولت یا شرکتهای دولتی وشرکتها و یا موسسات وابسته به دولت باشد، علاوه بر مجازاتهای مذکور در این ماده به انفصال دایم از خدمات دولتی نیز محکوم خواهد شد.</a:t>
            </a:r>
          </a:p>
          <a:p>
            <a:pPr algn="r" rtl="1"/>
            <a:endParaRPr lang="en-US" sz="1600" dirty="0">
              <a:solidFill>
                <a:schemeClr val="bg1"/>
              </a:solidFill>
              <a:cs typeface="B Nazanin" panose="00000400000000000000" pitchFamily="2" charset="-78"/>
            </a:endParaRPr>
          </a:p>
        </p:txBody>
      </p:sp>
      <p:sp>
        <p:nvSpPr>
          <p:cNvPr id="4" name="TextBox 3"/>
          <p:cNvSpPr txBox="1"/>
          <p:nvPr/>
        </p:nvSpPr>
        <p:spPr>
          <a:xfrm>
            <a:off x="3037114" y="133350"/>
            <a:ext cx="6096000" cy="461665"/>
          </a:xfrm>
          <a:prstGeom prst="rect">
            <a:avLst/>
          </a:prstGeom>
          <a:solidFill>
            <a:schemeClr val="accent1">
              <a:lumMod val="50000"/>
            </a:schemeClr>
          </a:solidFill>
          <a:ln>
            <a:solidFill>
              <a:srgbClr val="FFFF00"/>
            </a:solidFill>
          </a:ln>
        </p:spPr>
        <p:txBody>
          <a:bodyPr wrap="square" rtlCol="0">
            <a:spAutoFit/>
          </a:bodyPr>
          <a:lstStyle/>
          <a:p>
            <a:pPr algn="r" rtl="1"/>
            <a:r>
              <a:rPr lang="fa-IR" sz="2400" dirty="0" smtClean="0">
                <a:solidFill>
                  <a:schemeClr val="bg1"/>
                </a:solidFill>
                <a:cs typeface="B Titr" panose="00000700000000000000" pitchFamily="2" charset="-78"/>
              </a:rPr>
              <a:t>قانون مبارزه با مواد مخدر:</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848689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19</a:t>
            </a:fld>
            <a:endParaRPr lang="en"/>
          </a:p>
        </p:txBody>
      </p:sp>
      <p:sp>
        <p:nvSpPr>
          <p:cNvPr id="3" name="TextBox 2"/>
          <p:cNvSpPr txBox="1"/>
          <p:nvPr/>
        </p:nvSpPr>
        <p:spPr>
          <a:xfrm>
            <a:off x="2819400" y="209550"/>
            <a:ext cx="6248400" cy="584775"/>
          </a:xfrm>
          <a:prstGeom prst="rect">
            <a:avLst/>
          </a:prstGeom>
          <a:solidFill>
            <a:schemeClr val="bg1"/>
          </a:solidFill>
        </p:spPr>
        <p:txBody>
          <a:bodyPr wrap="square" rtlCol="0" anchor="b">
            <a:spAutoFit/>
          </a:bodyPr>
          <a:lstStyle/>
          <a:p>
            <a:pPr algn="r" rtl="1"/>
            <a:r>
              <a:rPr lang="fa-IR" sz="1800" dirty="0">
                <a:solidFill>
                  <a:schemeClr val="accent4">
                    <a:lumMod val="50000"/>
                  </a:schemeClr>
                </a:solidFill>
                <a:cs typeface="B Titr" panose="00000700000000000000" pitchFamily="2" charset="-78"/>
              </a:rPr>
              <a:t>قانون تشديد مجازات مرتكبين ارتشاء اختلاس و كلاهبرداري</a:t>
            </a:r>
          </a:p>
          <a:p>
            <a:pPr algn="r" rtl="1"/>
            <a:endParaRPr lang="en-US" dirty="0"/>
          </a:p>
        </p:txBody>
      </p:sp>
      <p:sp>
        <p:nvSpPr>
          <p:cNvPr id="4" name="TextBox 3"/>
          <p:cNvSpPr txBox="1"/>
          <p:nvPr/>
        </p:nvSpPr>
        <p:spPr>
          <a:xfrm>
            <a:off x="1524000" y="895350"/>
            <a:ext cx="7010400" cy="3943387"/>
          </a:xfrm>
          <a:prstGeom prst="rect">
            <a:avLst/>
          </a:prstGeom>
          <a:solidFill>
            <a:schemeClr val="bg1">
              <a:alpha val="34000"/>
            </a:schemeClr>
          </a:solidFill>
        </p:spPr>
        <p:txBody>
          <a:bodyPr wrap="square" rtlCol="0">
            <a:spAutoFit/>
          </a:bodyPr>
          <a:lstStyle/>
          <a:p>
            <a:pPr algn="r" rtl="1">
              <a:lnSpc>
                <a:spcPct val="150000"/>
              </a:lnSpc>
            </a:pPr>
            <a:r>
              <a:rPr lang="fa-IR" b="1" dirty="0">
                <a:solidFill>
                  <a:schemeClr val="accent1">
                    <a:lumMod val="50000"/>
                  </a:schemeClr>
                </a:solidFill>
                <a:cs typeface="B Nazanin" panose="00000400000000000000" pitchFamily="2" charset="-78"/>
              </a:rPr>
              <a:t>ماده 1 -</a:t>
            </a:r>
            <a:r>
              <a:rPr lang="fa-IR" dirty="0">
                <a:solidFill>
                  <a:schemeClr val="accent1">
                    <a:lumMod val="50000"/>
                  </a:schemeClr>
                </a:solidFill>
                <a:cs typeface="B Nazanin" panose="00000400000000000000" pitchFamily="2" charset="-78"/>
              </a:rPr>
              <a:t>هركس از راه حيله و تقلب مردم را به وجود شركتها يا تجارتخانه‌ها يا كارخانه‌ها يا موسسات موهوم يا به داشتن اموال و اختيارات واهي‌فريب دهد يا به امور غير واقع اميدوار نمايد يا از حوادث و پيشامدهاي غير واقع بترساند و يا اسم و يا عنوان مجعول اختيار كند و به يكي از وسايل‌مذكور و يا وسايل تقلبي ديگر وجوه و يا اموال يا اسناد يا حوالجات يا قبوض يا مفاصاحساب و امثال آنها تحصيل كرده و از اين راه مال ديگري را ببرد،‌كلاهبردار محسوب و علاوه بر رد مال به صاحبش، به حبس از يك تا هفت سال و پرداخت جزاي نقدي معادل مالي كه اخذ كرده است محكوم‌مي‌شود.</a:t>
            </a:r>
            <a:r>
              <a:rPr lang="fa-IR" dirty="0">
                <a:solidFill>
                  <a:schemeClr val="accent1">
                    <a:lumMod val="50000"/>
                  </a:schemeClr>
                </a:solidFill>
                <a:cs typeface="B Nazanin" panose="00000400000000000000" pitchFamily="2" charset="-78"/>
              </a:rPr>
              <a:t/>
            </a:r>
            <a:br>
              <a:rPr lang="fa-IR" dirty="0">
                <a:solidFill>
                  <a:schemeClr val="accent1">
                    <a:lumMod val="50000"/>
                  </a:schemeClr>
                </a:solidFill>
                <a:cs typeface="B Nazanin" panose="00000400000000000000" pitchFamily="2" charset="-78"/>
              </a:rPr>
            </a:br>
            <a:r>
              <a:rPr lang="fa-IR" dirty="0">
                <a:solidFill>
                  <a:schemeClr val="accent1">
                    <a:lumMod val="50000"/>
                  </a:schemeClr>
                </a:solidFill>
                <a:cs typeface="B Nazanin" panose="00000400000000000000" pitchFamily="2" charset="-78"/>
              </a:rPr>
              <a:t>‌در صورتي كه شخص مرتكب بر خلاف واقع عنوان يا سمت ماموريت از طرف سازمانها يا مؤسسات دولتي يا وابسته به دولت يا شركتهاي دولتي يا‌شهرداريها يا نهادهاي انقلابي و بطور كلي قواي سه گانه و همچنين نيروهاي مسلح و نهادها و مؤسسات مأمور به خدمت عمومي اتخاذ كرده يا اينكه‌جرم با استفاده از تبليغ عامه از طريق وسايل ارتباط جمعي از قبيل راديو، تلويزيون، روزنامه و مجله يا نطق در مجامع و يا انتشار آگهي چاپي يا خطي‌صورت گرفته باشد يا مرتكب از كاركنان دولت يا مؤسسات و سازمانهاي دولتي يا وابسته به دولت يا شهرداريها يا نهادهاي انقلابي و يا بطور كلي از‌قواي سه گانه و همچنين نيروهاي مسلح و مأمورين به خدمت عمومي باشد، علاوه بر رد اصل مال به صاحبش، از دو تا ده سال و انفصال ابد از خدمات‌دولتي و پرداخت جزاي نقدي معادل مالي كه اخذ كرده است محكوم مي‌شود.</a:t>
            </a:r>
            <a:endParaRPr lang="en-US" dirty="0">
              <a:solidFill>
                <a:schemeClr val="accent1">
                  <a:lumMod val="50000"/>
                </a:schemeClr>
              </a:solidFill>
              <a:cs typeface="B Nazanin" panose="00000400000000000000" pitchFamily="2" charset="-78"/>
            </a:endParaRPr>
          </a:p>
        </p:txBody>
      </p:sp>
    </p:spTree>
    <p:extLst>
      <p:ext uri="{BB962C8B-B14F-4D97-AF65-F5344CB8AC3E}">
        <p14:creationId xmlns:p14="http://schemas.microsoft.com/office/powerpoint/2010/main" val="2382623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sp>
        <p:nvSpPr>
          <p:cNvPr id="144" name="Google Shape;144;p19"/>
          <p:cNvSpPr txBox="1">
            <a:spLocks noGrp="1"/>
          </p:cNvSpPr>
          <p:nvPr>
            <p:ph type="title"/>
          </p:nvPr>
        </p:nvSpPr>
        <p:spPr>
          <a:xfrm>
            <a:off x="304800" y="209550"/>
            <a:ext cx="8763000" cy="690900"/>
          </a:xfrm>
          <a:prstGeom prst="rect">
            <a:avLst/>
          </a:prstGeom>
          <a:solidFill>
            <a:srgbClr val="316D9F"/>
          </a:solidFill>
          <a:ln>
            <a:solidFill>
              <a:srgbClr val="FFFF00"/>
            </a:solidFill>
          </a:ln>
        </p:spPr>
        <p:txBody>
          <a:bodyPr spcFirstLastPara="1" wrap="square" lIns="91425" tIns="91425" rIns="91425" bIns="91425" anchor="b" anchorCtr="0">
            <a:noAutofit/>
          </a:bodyPr>
          <a:lstStyle/>
          <a:p>
            <a:pPr marL="0" lvl="0" indent="0" algn="r" rtl="1">
              <a:spcBef>
                <a:spcPts val="0"/>
              </a:spcBef>
              <a:spcAft>
                <a:spcPts val="0"/>
              </a:spcAft>
              <a:buNone/>
            </a:pPr>
            <a:r>
              <a:rPr lang="fa-IR" sz="2400" dirty="0" smtClean="0">
                <a:cs typeface="B Titr" panose="00000700000000000000" pitchFamily="2" charset="-78"/>
              </a:rPr>
              <a:t>مقدمه:</a:t>
            </a:r>
            <a:endParaRPr sz="2400" dirty="0">
              <a:cs typeface="B Titr" panose="00000700000000000000" pitchFamily="2" charset="-78"/>
            </a:endParaRPr>
          </a:p>
        </p:txBody>
      </p:sp>
      <p:sp>
        <p:nvSpPr>
          <p:cNvPr id="145" name="Google Shape;145;p19"/>
          <p:cNvSpPr txBox="1">
            <a:spLocks noGrp="1"/>
          </p:cNvSpPr>
          <p:nvPr>
            <p:ph type="body" idx="1"/>
          </p:nvPr>
        </p:nvSpPr>
        <p:spPr>
          <a:xfrm>
            <a:off x="4038600" y="895350"/>
            <a:ext cx="4953000" cy="3571732"/>
          </a:xfrm>
          <a:prstGeom prst="rect">
            <a:avLst/>
          </a:prstGeom>
        </p:spPr>
        <p:txBody>
          <a:bodyPr spcFirstLastPara="1" wrap="square" lIns="91425" tIns="91425" rIns="91425" bIns="91425" anchor="t" anchorCtr="0">
            <a:noAutofit/>
          </a:bodyPr>
          <a:lstStyle/>
          <a:p>
            <a:pPr indent="-457200" algn="just" rtl="1">
              <a:buFont typeface="Wingdings" panose="05000000000000000000" pitchFamily="2" charset="2"/>
              <a:buChar char="v"/>
            </a:pPr>
            <a:r>
              <a:rPr lang="fa-IR" sz="1800" dirty="0">
                <a:solidFill>
                  <a:srgbClr val="41382B"/>
                </a:solidFill>
                <a:latin typeface="Tahoma" pitchFamily="34" charset="0"/>
                <a:ea typeface="Times New Roman" pitchFamily="18" charset="0"/>
                <a:cs typeface="B Mitra" pitchFamily="2" charset="-78"/>
              </a:rPr>
              <a:t>در سال هاي اخیر تعداد عطاري ها در سطح کشور افزایش چشمگیري داشته است. حرفه عطاری در ایران امروز جایگاه ویژه ای دارد و از سویی شهروندان به دلایل متنوعی علاقه  روزافزون به استفاده از درمان های طبیعی دارند و برای درمان انواع بیماری ها به عطاری ها مراجعه می کنند. </a:t>
            </a:r>
          </a:p>
          <a:p>
            <a:pPr indent="-457200" algn="just" rtl="1">
              <a:buFont typeface="Wingdings" panose="05000000000000000000" pitchFamily="2" charset="2"/>
              <a:buChar char="v"/>
            </a:pPr>
            <a:r>
              <a:rPr lang="fa-IR" sz="1800" dirty="0">
                <a:solidFill>
                  <a:srgbClr val="41382B"/>
                </a:solidFill>
                <a:latin typeface="Tahoma" pitchFamily="34" charset="0"/>
                <a:ea typeface="Times New Roman" pitchFamily="18" charset="0"/>
                <a:cs typeface="B Mitra" pitchFamily="2" charset="-78"/>
              </a:rPr>
              <a:t>دانش گیاهان دارویی و طب سنتی که یکی از ابزارهای درمانی آن گیاهان دارویی می باشد، دانشی بسیار گسترده و پیچیده است و نباید صرفا یک نوع کسب و حرفه تلقی شود و افراد بدون آموزش، به ویژه آموزش دانشگاهی نباید به آن ورود کنند.</a:t>
            </a:r>
          </a:p>
          <a:p>
            <a:pPr indent="-457200" algn="just" rtl="1">
              <a:buFont typeface="Wingdings" panose="05000000000000000000" pitchFamily="2" charset="2"/>
              <a:buChar char="v"/>
            </a:pPr>
            <a:r>
              <a:rPr lang="fa-IR" sz="1800" dirty="0">
                <a:solidFill>
                  <a:srgbClr val="41382B"/>
                </a:solidFill>
                <a:latin typeface="Tahoma" pitchFamily="34" charset="0"/>
                <a:ea typeface="Times New Roman" pitchFamily="18" charset="0"/>
                <a:cs typeface="B Mitra" pitchFamily="2" charset="-78"/>
              </a:rPr>
              <a:t>امروزه با گسترش رشته های مختلف کشاورزی، گیاهان دارویی، داروسازی سنتی و طب سنتی، باید این موضوع چارچوب و قالبی علمی پیدا کند تا سلامت جامعه با مصرف نابه جای گیاهان دارویی به مخاطره </a:t>
            </a:r>
            <a:r>
              <a:rPr lang="fa-IR" sz="1800" dirty="0" smtClean="0">
                <a:solidFill>
                  <a:srgbClr val="41382B"/>
                </a:solidFill>
                <a:latin typeface="Tahoma" pitchFamily="34" charset="0"/>
                <a:ea typeface="Times New Roman" pitchFamily="18" charset="0"/>
                <a:cs typeface="B Mitra" pitchFamily="2" charset="-78"/>
              </a:rPr>
              <a:t>نیفتد</a:t>
            </a:r>
            <a:r>
              <a:rPr lang="fa-IR" sz="1800" dirty="0">
                <a:solidFill>
                  <a:srgbClr val="41382B"/>
                </a:solidFill>
                <a:latin typeface="Tahoma" pitchFamily="34" charset="0"/>
                <a:ea typeface="Times New Roman" pitchFamily="18" charset="0"/>
                <a:cs typeface="B Mitra" pitchFamily="2" charset="-78"/>
              </a:rPr>
              <a:t>. </a:t>
            </a:r>
            <a:endParaRPr lang="ar-SA" dirty="0">
              <a:solidFill>
                <a:srgbClr val="41382B"/>
              </a:solidFill>
              <a:latin typeface="Arial" pitchFamily="34" charset="0"/>
              <a:cs typeface="B Mitra" pitchFamily="2" charset="-78"/>
            </a:endParaRPr>
          </a:p>
          <a:p>
            <a:pPr marL="457200" lvl="0" indent="-381000" algn="l" rtl="0">
              <a:spcBef>
                <a:spcPts val="600"/>
              </a:spcBef>
              <a:spcAft>
                <a:spcPts val="0"/>
              </a:spcAft>
              <a:buSzPts val="2400"/>
              <a:buChar char="⊷"/>
            </a:pPr>
            <a:endParaRPr dirty="0"/>
          </a:p>
        </p:txBody>
      </p:sp>
      <p:sp>
        <p:nvSpPr>
          <p:cNvPr id="146" name="Google Shape;146;p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76375" y="1352550"/>
            <a:ext cx="5647026" cy="1324350"/>
          </a:xfrm>
        </p:spPr>
        <p:txBody>
          <a:bodyPr/>
          <a:lstStyle/>
          <a:p>
            <a:pPr marL="63500" indent="0" algn="r" rtl="1">
              <a:lnSpc>
                <a:spcPct val="150000"/>
              </a:lnSpc>
              <a:buNone/>
            </a:pPr>
            <a:r>
              <a:rPr lang="fa-IR" sz="2800" dirty="0">
                <a:cs typeface="B Titr" panose="00000700000000000000" pitchFamily="2" charset="-78"/>
              </a:rPr>
              <a:t>نگاه اجمالی بر </a:t>
            </a:r>
            <a:r>
              <a:rPr lang="fa-IR" sz="2800" dirty="0">
                <a:solidFill>
                  <a:srgbClr val="FF0000"/>
                </a:solidFill>
                <a:cs typeface="B Titr" panose="00000700000000000000" pitchFamily="2" charset="-78"/>
              </a:rPr>
              <a:t>قانون مربوط به مقررات امور پزشکی و دارویی </a:t>
            </a:r>
            <a:r>
              <a:rPr lang="fa-IR" sz="2800" dirty="0">
                <a:cs typeface="B Titr" panose="00000700000000000000" pitchFamily="2" charset="-78"/>
              </a:rPr>
              <a:t>مصوب </a:t>
            </a:r>
            <a:r>
              <a:rPr lang="fa-IR" sz="2800" dirty="0" smtClean="0">
                <a:cs typeface="B Titr" panose="00000700000000000000" pitchFamily="2" charset="-78"/>
              </a:rPr>
              <a:t>1334</a:t>
            </a:r>
            <a:endParaRPr lang="en-US" dirty="0"/>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20</a:t>
            </a:fld>
            <a:endParaRPr lang="en"/>
          </a:p>
        </p:txBody>
      </p:sp>
      <p:grpSp>
        <p:nvGrpSpPr>
          <p:cNvPr id="4" name="Google Shape;478;p40"/>
          <p:cNvGrpSpPr/>
          <p:nvPr/>
        </p:nvGrpSpPr>
        <p:grpSpPr>
          <a:xfrm>
            <a:off x="8478701" y="1885950"/>
            <a:ext cx="533400" cy="554285"/>
            <a:chOff x="611175" y="2326900"/>
            <a:chExt cx="362700" cy="389575"/>
          </a:xfrm>
        </p:grpSpPr>
        <p:sp>
          <p:nvSpPr>
            <p:cNvPr id="5" name="Google Shape;479;p40"/>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480;p40"/>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81;p40"/>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82;p40"/>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03003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21</a:t>
            </a:fld>
            <a:endParaRPr lang="en"/>
          </a:p>
        </p:txBody>
      </p:sp>
      <p:sp>
        <p:nvSpPr>
          <p:cNvPr id="4" name="TextBox 3"/>
          <p:cNvSpPr txBox="1"/>
          <p:nvPr/>
        </p:nvSpPr>
        <p:spPr>
          <a:xfrm>
            <a:off x="2699657" y="285750"/>
            <a:ext cx="6324600" cy="4770537"/>
          </a:xfrm>
          <a:prstGeom prst="rect">
            <a:avLst/>
          </a:prstGeom>
          <a:noFill/>
        </p:spPr>
        <p:txBody>
          <a:bodyPr wrap="square" rtlCol="0">
            <a:spAutoFit/>
          </a:bodyPr>
          <a:lstStyle/>
          <a:p>
            <a:pPr algn="just" rtl="1">
              <a:lnSpc>
                <a:spcPct val="150000"/>
              </a:lnSpc>
            </a:pPr>
            <a:r>
              <a:rPr lang="fa-IR" sz="1600" b="1" dirty="0">
                <a:solidFill>
                  <a:schemeClr val="accent1">
                    <a:lumMod val="50000"/>
                  </a:schemeClr>
                </a:solidFill>
                <a:cs typeface="B Nazanin" pitchFamily="2" charset="-78"/>
              </a:rPr>
              <a:t>ماده ٣ اصلاحی ١٣٧٩/١٢/١٠ </a:t>
            </a:r>
            <a:r>
              <a:rPr lang="fa-IR" sz="1600" b="1" dirty="0" smtClean="0">
                <a:solidFill>
                  <a:schemeClr val="accent1">
                    <a:lumMod val="50000"/>
                  </a:schemeClr>
                </a:solidFill>
                <a:cs typeface="B Nazanin" pitchFamily="2" charset="-78"/>
              </a:rPr>
              <a:t>: </a:t>
            </a:r>
            <a:r>
              <a:rPr lang="fa-IR" b="1" dirty="0" smtClean="0">
                <a:solidFill>
                  <a:schemeClr val="accent1">
                    <a:lumMod val="50000"/>
                  </a:schemeClr>
                </a:solidFill>
                <a:cs typeface="B Nazanin" pitchFamily="2" charset="-78"/>
              </a:rPr>
              <a:t>هرکس </a:t>
            </a:r>
            <a:r>
              <a:rPr lang="fa-IR" b="1" dirty="0">
                <a:solidFill>
                  <a:schemeClr val="accent1">
                    <a:lumMod val="50000"/>
                  </a:schemeClr>
                </a:solidFill>
                <a:cs typeface="B Nazanin" pitchFamily="2" charset="-78"/>
              </a:rPr>
              <a:t>بدون داشتن پروانه رسمی بر امور </a:t>
            </a:r>
            <a:r>
              <a:rPr lang="fa-IR" b="1" u="sng" dirty="0">
                <a:solidFill>
                  <a:schemeClr val="accent1">
                    <a:lumMod val="50000"/>
                  </a:schemeClr>
                </a:solidFill>
                <a:cs typeface="B Nazanin" pitchFamily="2" charset="-78"/>
              </a:rPr>
              <a:t>پزشکی ، داروسازی، دندانپزشکی ، آزمایشگاهی ، فیزیوتراپی، مامایی</a:t>
            </a:r>
            <a:r>
              <a:rPr lang="fa-IR" b="1" dirty="0">
                <a:solidFill>
                  <a:schemeClr val="accent1">
                    <a:lumMod val="50000"/>
                  </a:schemeClr>
                </a:solidFill>
                <a:cs typeface="B Nazanin" pitchFamily="2" charset="-78"/>
              </a:rPr>
              <a:t> و سایر رشته هایی که به تشخیص وزارت بهداشت ، درمان و آموزش پزشکی جزو حرف پزشکی و پروانه دار محسوب می شوند اشتغال ورزد یا بدون اخذ پروانه از وزارت مذکور اقدام به تاسیس یکی از موسسات پزشکی مصرح در ماده 1نماید یا پروانه خود را به دیگری واگذار نماید یا پروانه دیگری را مورد استفاده قرار دهد. بلافاصله محل کار او توسط وزارت بهداشت ، درمان و آموزش پزشکی تعطیل و به پرداخت جریمه نقدی از پنج میلیون تا پنجاه میلیون ریال محکوم خواهد شد ودر صورت تکرار به جریمه تا صدمیلیون ریال یا دو برابر قیمت داروهای مکشوفه (هر کدام که بیشتر باشد) محکوم خواهد شد . </a:t>
            </a:r>
            <a:endParaRPr lang="fa-IR" b="1" dirty="0" smtClean="0">
              <a:solidFill>
                <a:schemeClr val="accent1">
                  <a:lumMod val="50000"/>
                </a:schemeClr>
              </a:solidFill>
              <a:cs typeface="B Nazanin" pitchFamily="2" charset="-78"/>
            </a:endParaRPr>
          </a:p>
          <a:p>
            <a:pPr marL="0" lvl="0" indent="0" algn="just" rtl="1">
              <a:lnSpc>
                <a:spcPct val="150000"/>
              </a:lnSpc>
              <a:buNone/>
            </a:pPr>
            <a:r>
              <a:rPr lang="fa-IR" b="1" dirty="0">
                <a:solidFill>
                  <a:schemeClr val="accent1">
                    <a:lumMod val="50000"/>
                  </a:schemeClr>
                </a:solidFill>
                <a:cs typeface="B Nazanin" pitchFamily="2" charset="-78"/>
              </a:rPr>
              <a:t>تبصره ١ اصلاحی </a:t>
            </a:r>
            <a:r>
              <a:rPr lang="fa-IR" b="1" dirty="0" smtClean="0">
                <a:solidFill>
                  <a:schemeClr val="accent1">
                    <a:lumMod val="50000"/>
                  </a:schemeClr>
                </a:solidFill>
                <a:cs typeface="B Nazanin" pitchFamily="2" charset="-78"/>
              </a:rPr>
              <a:t>١٣٧٩/١٢/١٠: واردات </a:t>
            </a:r>
            <a:r>
              <a:rPr lang="fa-IR" b="1" dirty="0">
                <a:solidFill>
                  <a:schemeClr val="accent1">
                    <a:lumMod val="50000"/>
                  </a:schemeClr>
                </a:solidFill>
                <a:cs typeface="B Nazanin" pitchFamily="2" charset="-78"/>
              </a:rPr>
              <a:t>و صادرات و خرید و فروش دارو بدون اخذ مجوز از وزارت بهداشت ، درمان و آموزش پزشکی جرم محسوب شده و مرتکب به مجازات مقرر در ماده 3 محکوم و داروهای </a:t>
            </a:r>
            <a:r>
              <a:rPr lang="fa-IR" b="1" dirty="0" smtClean="0">
                <a:solidFill>
                  <a:schemeClr val="accent1">
                    <a:lumMod val="50000"/>
                  </a:schemeClr>
                </a:solidFill>
                <a:cs typeface="B Nazanin" pitchFamily="2" charset="-78"/>
              </a:rPr>
              <a:t>مکشوفه </a:t>
            </a:r>
            <a:r>
              <a:rPr lang="fa-IR" b="1" dirty="0">
                <a:solidFill>
                  <a:schemeClr val="accent1">
                    <a:lumMod val="50000"/>
                  </a:schemeClr>
                </a:solidFill>
                <a:cs typeface="B Nazanin" pitchFamily="2" charset="-78"/>
              </a:rPr>
              <a:t>به نفع دولت ضبط و دراختیار وزارت بهداشت ، درمان و آموزش پزشکی به منظور تعیین تکلیف ( از نظر قابل مصرف و غیر قابل مصرف بودن) قرار خواهد گرفت. </a:t>
            </a:r>
          </a:p>
          <a:p>
            <a:pPr algn="just" rtl="1">
              <a:lnSpc>
                <a:spcPct val="150000"/>
              </a:lnSpc>
            </a:pPr>
            <a:r>
              <a:rPr lang="fa-IR" b="1" dirty="0">
                <a:solidFill>
                  <a:srgbClr val="FF0000"/>
                </a:solidFill>
                <a:effectLst>
                  <a:outerShdw blurRad="38100" dist="38100" dir="2700000" algn="tl">
                    <a:srgbClr val="000000">
                      <a:alpha val="43137"/>
                    </a:srgbClr>
                  </a:outerShdw>
                </a:effectLst>
                <a:cs typeface="B Nazanin" pitchFamily="2" charset="-78"/>
              </a:rPr>
              <a:t>منع قانونی عرضه داروهای گیاهی در عطاری</a:t>
            </a:r>
          </a:p>
          <a:p>
            <a:pPr algn="r" rtl="1"/>
            <a:endParaRPr lang="fa-IR" dirty="0">
              <a:cs typeface="B Nazanin" pitchFamily="2" charset="-78"/>
            </a:endParaRPr>
          </a:p>
          <a:p>
            <a:pPr algn="r" rtl="1"/>
            <a:endParaRPr lang="en-US" dirty="0"/>
          </a:p>
        </p:txBody>
      </p:sp>
      <p:grpSp>
        <p:nvGrpSpPr>
          <p:cNvPr id="5" name="Google Shape;432;p40"/>
          <p:cNvGrpSpPr/>
          <p:nvPr/>
        </p:nvGrpSpPr>
        <p:grpSpPr>
          <a:xfrm>
            <a:off x="2590800" y="4095750"/>
            <a:ext cx="661481" cy="609600"/>
            <a:chOff x="5926225" y="921350"/>
            <a:chExt cx="517800" cy="504350"/>
          </a:xfrm>
          <a:solidFill>
            <a:srgbClr val="FFFF00"/>
          </a:solidFill>
        </p:grpSpPr>
        <p:sp>
          <p:nvSpPr>
            <p:cNvPr id="6" name="Google Shape;433;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4;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411573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22</a:t>
            </a:fld>
            <a:endParaRPr lang="en"/>
          </a:p>
        </p:txBody>
      </p:sp>
      <p:sp>
        <p:nvSpPr>
          <p:cNvPr id="4" name="TextBox 3"/>
          <p:cNvSpPr txBox="1"/>
          <p:nvPr/>
        </p:nvSpPr>
        <p:spPr>
          <a:xfrm>
            <a:off x="152400" y="438150"/>
            <a:ext cx="8915400" cy="4524315"/>
          </a:xfrm>
          <a:prstGeom prst="rect">
            <a:avLst/>
          </a:prstGeom>
          <a:solidFill>
            <a:schemeClr val="accent4">
              <a:lumMod val="50000"/>
            </a:schemeClr>
          </a:solidFill>
        </p:spPr>
        <p:txBody>
          <a:bodyPr wrap="square" rtlCol="0">
            <a:spAutoFit/>
          </a:bodyPr>
          <a:lstStyle/>
          <a:p>
            <a:pPr algn="r" rtl="1">
              <a:lnSpc>
                <a:spcPct val="150000"/>
              </a:lnSpc>
            </a:pPr>
            <a:r>
              <a:rPr lang="fa-IR" sz="1200" b="1" dirty="0">
                <a:solidFill>
                  <a:schemeClr val="bg1"/>
                </a:solidFill>
                <a:cs typeface="B Nazanin" panose="00000400000000000000" pitchFamily="2" charset="-78"/>
              </a:rPr>
              <a:t>ماده ١٨ -اشخاصی که در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مواد دارویی به </a:t>
            </a:r>
            <a:r>
              <a:rPr lang="fa-IR" sz="1200" b="1" dirty="0" smtClean="0">
                <a:solidFill>
                  <a:schemeClr val="bg1"/>
                </a:solidFill>
                <a:cs typeface="B Nazanin" panose="00000400000000000000" pitchFamily="2" charset="-78"/>
              </a:rPr>
              <a:t>هر </a:t>
            </a:r>
            <a:r>
              <a:rPr lang="fa-IR" sz="1200" b="1" dirty="0">
                <a:solidFill>
                  <a:schemeClr val="bg1"/>
                </a:solidFill>
                <a:cs typeface="B Nazanin" panose="00000400000000000000" pitchFamily="2" charset="-78"/>
              </a:rPr>
              <a:t>کیفیتی مرتکب تقلب شوند از قبیل آنکه جنسی را به جای جنس دیگر قلمداد نمایند و یا آن را با مواد خارجی مخلوط سازند و ھمچنین با علم به فساد و تقلبی بودن آن مواد برای فروش آماده و یا عرضه بدارند و یا به فروش برسانند و یا دارویی را به جای داروی دیگر </a:t>
            </a:r>
            <a:r>
              <a:rPr lang="fa-IR" sz="1200" b="1" dirty="0" smtClean="0">
                <a:solidFill>
                  <a:schemeClr val="bg1"/>
                </a:solidFill>
                <a:cs typeface="B Nazanin" panose="00000400000000000000" pitchFamily="2" charset="-78"/>
              </a:rPr>
              <a:t>بدهند </a:t>
            </a:r>
            <a:r>
              <a:rPr lang="fa-IR" sz="1200" b="1" dirty="0">
                <a:solidFill>
                  <a:schemeClr val="bg1"/>
                </a:solidFill>
                <a:cs typeface="B Nazanin" panose="00000400000000000000" pitchFamily="2" charset="-78"/>
              </a:rPr>
              <a:t>به </a:t>
            </a:r>
            <a:r>
              <a:rPr lang="fa-IR" sz="1200" b="1" dirty="0" smtClean="0">
                <a:solidFill>
                  <a:schemeClr val="bg1"/>
                </a:solidFill>
                <a:cs typeface="B Nazanin" panose="00000400000000000000" pitchFamily="2" charset="-78"/>
              </a:rPr>
              <a:t>مجازاتهای </a:t>
            </a:r>
            <a:r>
              <a:rPr lang="fa-IR" sz="1200" b="1" dirty="0">
                <a:solidFill>
                  <a:schemeClr val="bg1"/>
                </a:solidFill>
                <a:cs typeface="B Nazanin" panose="00000400000000000000" pitchFamily="2" charset="-78"/>
              </a:rPr>
              <a:t>ذیل محکوم </a:t>
            </a:r>
            <a:r>
              <a:rPr lang="fa-IR" sz="1200" b="1" dirty="0" smtClean="0">
                <a:solidFill>
                  <a:schemeClr val="bg1"/>
                </a:solidFill>
                <a:cs typeface="B Nazanin" panose="00000400000000000000" pitchFamily="2" charset="-78"/>
              </a:rPr>
              <a:t>خواهند </a:t>
            </a:r>
            <a:r>
              <a:rPr lang="fa-IR" sz="1200" b="1" dirty="0">
                <a:solidFill>
                  <a:schemeClr val="bg1"/>
                </a:solidFill>
                <a:cs typeface="B Nazanin" panose="00000400000000000000" pitchFamily="2" charset="-78"/>
              </a:rPr>
              <a:t>شد</a:t>
            </a:r>
            <a:r>
              <a:rPr lang="fa-IR" sz="1200" b="1" dirty="0" smtClean="0">
                <a:solidFill>
                  <a:schemeClr val="bg1"/>
                </a:solidFill>
                <a:cs typeface="B Nazanin" panose="00000400000000000000" pitchFamily="2" charset="-78"/>
              </a:rPr>
              <a:t>.</a:t>
            </a:r>
          </a:p>
          <a:p>
            <a:pPr algn="r" rtl="1">
              <a:lnSpc>
                <a:spcPct val="150000"/>
              </a:lnSpc>
            </a:pPr>
            <a:r>
              <a:rPr lang="fa-IR" sz="1200" b="1" dirty="0" smtClean="0">
                <a:solidFill>
                  <a:schemeClr val="bg1"/>
                </a:solidFill>
                <a:cs typeface="B Nazanin" panose="00000400000000000000" pitchFamily="2" charset="-78"/>
              </a:rPr>
              <a:t> </a:t>
            </a:r>
            <a:r>
              <a:rPr lang="fa-IR" sz="1200" b="1" dirty="0">
                <a:solidFill>
                  <a:schemeClr val="bg1"/>
                </a:solidFill>
                <a:cs typeface="B Nazanin" panose="00000400000000000000" pitchFamily="2" charset="-78"/>
              </a:rPr>
              <a:t>الف – در صورتی که استعمال مواد دارویی منحصرا" علت فوت باشد مجازات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کننده اعدام است و در صورتی که یکی از علل فوت باشد مجازات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کننده حبس دائم </a:t>
            </a:r>
            <a:r>
              <a:rPr lang="fa-IR" sz="1200" b="1" dirty="0" smtClean="0">
                <a:solidFill>
                  <a:schemeClr val="bg1"/>
                </a:solidFill>
                <a:cs typeface="B Nazanin" panose="00000400000000000000" pitchFamily="2" charset="-78"/>
              </a:rPr>
              <a:t>خواهد </a:t>
            </a:r>
            <a:r>
              <a:rPr lang="fa-IR" sz="1200" b="1" dirty="0">
                <a:solidFill>
                  <a:schemeClr val="bg1"/>
                </a:solidFill>
                <a:cs typeface="B Nazanin" panose="00000400000000000000" pitchFamily="2" charset="-78"/>
              </a:rPr>
              <a:t>بود</a:t>
            </a:r>
            <a:r>
              <a:rPr lang="fa-IR" sz="1200" b="1" dirty="0" smtClean="0">
                <a:solidFill>
                  <a:schemeClr val="bg1"/>
                </a:solidFill>
                <a:cs typeface="B Nazanin" panose="00000400000000000000" pitchFamily="2" charset="-78"/>
              </a:rPr>
              <a:t>.</a:t>
            </a:r>
          </a:p>
          <a:p>
            <a:pPr algn="r" rtl="1">
              <a:lnSpc>
                <a:spcPct val="150000"/>
              </a:lnSpc>
            </a:pPr>
            <a:r>
              <a:rPr lang="fa-IR" sz="1200" b="1" dirty="0" smtClean="0">
                <a:solidFill>
                  <a:schemeClr val="bg1"/>
                </a:solidFill>
                <a:cs typeface="B Nazanin" panose="00000400000000000000" pitchFamily="2" charset="-78"/>
              </a:rPr>
              <a:t> </a:t>
            </a:r>
            <a:r>
              <a:rPr lang="fa-IR" sz="1200" b="1" dirty="0">
                <a:solidFill>
                  <a:schemeClr val="bg1"/>
                </a:solidFill>
                <a:cs typeface="B Nazanin" panose="00000400000000000000" pitchFamily="2" charset="-78"/>
              </a:rPr>
              <a:t>ب - در صورتی که مواد مذکور </a:t>
            </a:r>
            <a:r>
              <a:rPr lang="fa-IR" sz="1200" b="1" dirty="0" smtClean="0">
                <a:solidFill>
                  <a:schemeClr val="bg1"/>
                </a:solidFill>
                <a:cs typeface="B Nazanin" panose="00000400000000000000" pitchFamily="2" charset="-78"/>
              </a:rPr>
              <a:t>منتهی </a:t>
            </a:r>
            <a:r>
              <a:rPr lang="fa-IR" sz="1200" b="1" dirty="0">
                <a:solidFill>
                  <a:schemeClr val="bg1"/>
                </a:solidFill>
                <a:cs typeface="B Nazanin" panose="00000400000000000000" pitchFamily="2" charset="-78"/>
              </a:rPr>
              <a:t>به مرض دائم و یا فقدان و یا نقص یکی از حواس و یا اعضاء مصرف کننده گردد مجازات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کننده حبس دائم </a:t>
            </a:r>
            <a:r>
              <a:rPr lang="fa-IR" sz="1200" b="1" dirty="0" smtClean="0">
                <a:solidFill>
                  <a:schemeClr val="bg1"/>
                </a:solidFill>
                <a:cs typeface="B Nazanin" panose="00000400000000000000" pitchFamily="2" charset="-78"/>
              </a:rPr>
              <a:t>خواهد </a:t>
            </a:r>
            <a:r>
              <a:rPr lang="fa-IR" sz="1200" b="1" dirty="0">
                <a:solidFill>
                  <a:schemeClr val="bg1"/>
                </a:solidFill>
                <a:cs typeface="B Nazanin" panose="00000400000000000000" pitchFamily="2" charset="-78"/>
              </a:rPr>
              <a:t>بود</a:t>
            </a:r>
            <a:r>
              <a:rPr lang="fa-IR" sz="1200" b="1" dirty="0" smtClean="0">
                <a:solidFill>
                  <a:schemeClr val="bg1"/>
                </a:solidFill>
                <a:cs typeface="B Nazanin" panose="00000400000000000000" pitchFamily="2" charset="-78"/>
              </a:rPr>
              <a:t>.</a:t>
            </a:r>
          </a:p>
          <a:p>
            <a:pPr algn="r" rtl="1">
              <a:lnSpc>
                <a:spcPct val="150000"/>
              </a:lnSpc>
            </a:pPr>
            <a:r>
              <a:rPr lang="fa-IR" sz="1200" b="1" dirty="0" smtClean="0">
                <a:solidFill>
                  <a:schemeClr val="bg1"/>
                </a:solidFill>
                <a:cs typeface="B Nazanin" panose="00000400000000000000" pitchFamily="2" charset="-78"/>
              </a:rPr>
              <a:t> </a:t>
            </a:r>
            <a:r>
              <a:rPr lang="fa-IR" sz="1200" b="1" dirty="0">
                <a:solidFill>
                  <a:schemeClr val="bg1"/>
                </a:solidFill>
                <a:cs typeface="B Nazanin" panose="00000400000000000000" pitchFamily="2" charset="-78"/>
              </a:rPr>
              <a:t>ج- </a:t>
            </a:r>
            <a:r>
              <a:rPr lang="fa-IR" sz="1200" b="1" dirty="0" smtClean="0">
                <a:solidFill>
                  <a:schemeClr val="bg1"/>
                </a:solidFill>
                <a:cs typeface="B Nazanin" panose="00000400000000000000" pitchFamily="2" charset="-78"/>
              </a:rPr>
              <a:t>هرگاه </a:t>
            </a:r>
            <a:r>
              <a:rPr lang="fa-IR" sz="1200" b="1" dirty="0">
                <a:solidFill>
                  <a:schemeClr val="bg1"/>
                </a:solidFill>
                <a:cs typeface="B Nazanin" panose="00000400000000000000" pitchFamily="2" charset="-78"/>
              </a:rPr>
              <a:t>استعمال مواد مزبور </a:t>
            </a:r>
            <a:r>
              <a:rPr lang="fa-IR" sz="1200" b="1" dirty="0" smtClean="0">
                <a:solidFill>
                  <a:schemeClr val="bg1"/>
                </a:solidFill>
                <a:cs typeface="B Nazanin" panose="00000400000000000000" pitchFamily="2" charset="-78"/>
              </a:rPr>
              <a:t>منتهی </a:t>
            </a:r>
            <a:r>
              <a:rPr lang="fa-IR" sz="1200" b="1" dirty="0">
                <a:solidFill>
                  <a:schemeClr val="bg1"/>
                </a:solidFill>
                <a:cs typeface="B Nazanin" panose="00000400000000000000" pitchFamily="2" charset="-78"/>
              </a:rPr>
              <a:t>به صدمه ای گردد که معالجه آن کمتر از یک ماه باشد مجازات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کننده یک سال تا سه سال حبس تادیبی و </a:t>
            </a:r>
            <a:r>
              <a:rPr lang="fa-IR" sz="1200" b="1" dirty="0" smtClean="0">
                <a:solidFill>
                  <a:schemeClr val="bg1"/>
                </a:solidFill>
                <a:cs typeface="B Nazanin" panose="00000400000000000000" pitchFamily="2" charset="-78"/>
              </a:rPr>
              <a:t>هرگاه </a:t>
            </a:r>
            <a:r>
              <a:rPr lang="fa-IR" sz="1200" b="1" dirty="0">
                <a:solidFill>
                  <a:schemeClr val="bg1"/>
                </a:solidFill>
                <a:cs typeface="B Nazanin" panose="00000400000000000000" pitchFamily="2" charset="-78"/>
              </a:rPr>
              <a:t>مدت معالجه بیشتر از یک ماه باشد دو سال تا ده سال حبس مجرد خواھد بود. </a:t>
            </a:r>
            <a:endParaRPr lang="fa-IR" sz="1200" b="1" dirty="0" smtClean="0">
              <a:solidFill>
                <a:schemeClr val="bg1"/>
              </a:solidFill>
              <a:cs typeface="B Nazanin" panose="00000400000000000000" pitchFamily="2" charset="-78"/>
            </a:endParaRPr>
          </a:p>
          <a:p>
            <a:pPr algn="r" rtl="1">
              <a:lnSpc>
                <a:spcPct val="150000"/>
              </a:lnSpc>
            </a:pPr>
            <a:r>
              <a:rPr lang="fa-IR" sz="1200" b="1" dirty="0" smtClean="0">
                <a:solidFill>
                  <a:schemeClr val="bg1"/>
                </a:solidFill>
                <a:cs typeface="B Nazanin" panose="00000400000000000000" pitchFamily="2" charset="-78"/>
              </a:rPr>
              <a:t>د- هرگاه </a:t>
            </a:r>
            <a:r>
              <a:rPr lang="fa-IR" sz="1200" b="1" dirty="0">
                <a:solidFill>
                  <a:schemeClr val="bg1"/>
                </a:solidFill>
                <a:cs typeface="B Nazanin" panose="00000400000000000000" pitchFamily="2" charset="-78"/>
              </a:rPr>
              <a:t>مصرف مواد مزبور </a:t>
            </a:r>
            <a:r>
              <a:rPr lang="fa-IR" sz="1200" b="1" dirty="0" smtClean="0">
                <a:solidFill>
                  <a:schemeClr val="bg1"/>
                </a:solidFill>
                <a:cs typeface="B Nazanin" panose="00000400000000000000" pitchFamily="2" charset="-78"/>
              </a:rPr>
              <a:t>منتهی </a:t>
            </a:r>
            <a:r>
              <a:rPr lang="fa-IR" sz="1200" b="1" dirty="0">
                <a:solidFill>
                  <a:schemeClr val="bg1"/>
                </a:solidFill>
                <a:cs typeface="B Nazanin" panose="00000400000000000000" pitchFamily="2" charset="-78"/>
              </a:rPr>
              <a:t>به صدمه ای نگردد مجازات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کننده یک سال تا سه سال حبس تادیبی </a:t>
            </a:r>
            <a:r>
              <a:rPr lang="fa-IR" sz="1200" b="1" dirty="0" smtClean="0">
                <a:solidFill>
                  <a:schemeClr val="bg1"/>
                </a:solidFill>
                <a:cs typeface="B Nazanin" panose="00000400000000000000" pitchFamily="2" charset="-78"/>
              </a:rPr>
              <a:t>خواهد </a:t>
            </a:r>
            <a:r>
              <a:rPr lang="fa-IR" sz="1200" b="1" dirty="0">
                <a:solidFill>
                  <a:schemeClr val="bg1"/>
                </a:solidFill>
                <a:cs typeface="B Nazanin" panose="00000400000000000000" pitchFamily="2" charset="-78"/>
              </a:rPr>
              <a:t>بود</a:t>
            </a:r>
            <a:r>
              <a:rPr lang="fa-IR" sz="1200" b="1" dirty="0" smtClean="0">
                <a:solidFill>
                  <a:schemeClr val="bg1"/>
                </a:solidFill>
                <a:cs typeface="B Nazanin" panose="00000400000000000000" pitchFamily="2" charset="-78"/>
              </a:rPr>
              <a:t>.</a:t>
            </a:r>
          </a:p>
          <a:p>
            <a:pPr algn="r" rtl="1">
              <a:lnSpc>
                <a:spcPct val="150000"/>
              </a:lnSpc>
            </a:pPr>
            <a:r>
              <a:rPr lang="fa-IR" sz="1200" b="1" dirty="0" smtClean="0">
                <a:solidFill>
                  <a:schemeClr val="bg1"/>
                </a:solidFill>
                <a:cs typeface="B Nazanin" panose="00000400000000000000" pitchFamily="2" charset="-78"/>
              </a:rPr>
              <a:t> </a:t>
            </a:r>
            <a:r>
              <a:rPr lang="fa-IR" sz="1200" b="1" dirty="0">
                <a:solidFill>
                  <a:schemeClr val="bg1"/>
                </a:solidFill>
                <a:cs typeface="B Nazanin" panose="00000400000000000000" pitchFamily="2" charset="-78"/>
              </a:rPr>
              <a:t>تبصره – در مورد </a:t>
            </a:r>
            <a:r>
              <a:rPr lang="fa-IR" sz="1200" b="1" dirty="0" smtClean="0">
                <a:solidFill>
                  <a:schemeClr val="bg1"/>
                </a:solidFill>
                <a:cs typeface="B Nazanin" panose="00000400000000000000" pitchFamily="2" charset="-78"/>
              </a:rPr>
              <a:t>بندهای </a:t>
            </a:r>
            <a:r>
              <a:rPr lang="fa-IR" sz="1200" b="1" dirty="0">
                <a:solidFill>
                  <a:schemeClr val="bg1"/>
                </a:solidFill>
                <a:cs typeface="B Nazanin" panose="00000400000000000000" pitchFamily="2" charset="-78"/>
              </a:rPr>
              <a:t>(الف ، ب ، ج و د) </a:t>
            </a:r>
            <a:r>
              <a:rPr lang="fa-IR" sz="1200" b="1" dirty="0" smtClean="0">
                <a:solidFill>
                  <a:schemeClr val="bg1"/>
                </a:solidFill>
                <a:cs typeface="B Nazanin" panose="00000400000000000000" pitchFamily="2" charset="-78"/>
              </a:rPr>
              <a:t>هر </a:t>
            </a:r>
            <a:r>
              <a:rPr lang="fa-IR" sz="1200" b="1" dirty="0">
                <a:solidFill>
                  <a:schemeClr val="bg1"/>
                </a:solidFill>
                <a:cs typeface="B Nazanin" panose="00000400000000000000" pitchFamily="2" charset="-78"/>
              </a:rPr>
              <a:t>یک از آماده کننده و عرضه دارنده و فروشنده به مجازات معادل </a:t>
            </a:r>
            <a:r>
              <a:rPr lang="fa-IR" sz="1200" b="1" dirty="0" smtClean="0">
                <a:solidFill>
                  <a:schemeClr val="bg1"/>
                </a:solidFill>
                <a:cs typeface="B Nazanin" panose="00000400000000000000" pitchFamily="2" charset="-78"/>
              </a:rPr>
              <a:t>همان </a:t>
            </a:r>
            <a:r>
              <a:rPr lang="fa-IR" sz="1200" b="1" dirty="0">
                <a:solidFill>
                  <a:schemeClr val="bg1"/>
                </a:solidFill>
                <a:cs typeface="B Nazanin" panose="00000400000000000000" pitchFamily="2" charset="-78"/>
              </a:rPr>
              <a:t>جرم محکوم </a:t>
            </a:r>
            <a:r>
              <a:rPr lang="fa-IR" sz="1200" b="1" dirty="0" smtClean="0">
                <a:solidFill>
                  <a:schemeClr val="bg1"/>
                </a:solidFill>
                <a:cs typeface="B Nazanin" panose="00000400000000000000" pitchFamily="2" charset="-78"/>
              </a:rPr>
              <a:t>خواهد </a:t>
            </a:r>
            <a:r>
              <a:rPr lang="fa-IR" sz="1200" b="1" dirty="0">
                <a:solidFill>
                  <a:schemeClr val="bg1"/>
                </a:solidFill>
                <a:cs typeface="B Nazanin" panose="00000400000000000000" pitchFamily="2" charset="-78"/>
              </a:rPr>
              <a:t>شد. </a:t>
            </a:r>
            <a:endParaRPr lang="fa-IR" sz="1200" b="1" dirty="0" smtClean="0">
              <a:solidFill>
                <a:schemeClr val="bg1"/>
              </a:solidFill>
              <a:cs typeface="B Nazanin" panose="00000400000000000000" pitchFamily="2" charset="-78"/>
            </a:endParaRPr>
          </a:p>
          <a:p>
            <a:pPr algn="r" rtl="1">
              <a:lnSpc>
                <a:spcPct val="150000"/>
              </a:lnSpc>
            </a:pPr>
            <a:r>
              <a:rPr lang="fa-IR" sz="1200" b="1" dirty="0" smtClean="0">
                <a:solidFill>
                  <a:schemeClr val="bg1"/>
                </a:solidFill>
                <a:cs typeface="B Nazanin" panose="00000400000000000000" pitchFamily="2" charset="-78"/>
              </a:rPr>
              <a:t>ھ - هرگاه </a:t>
            </a:r>
            <a:r>
              <a:rPr lang="fa-IR" sz="1200" b="1" dirty="0">
                <a:solidFill>
                  <a:schemeClr val="bg1"/>
                </a:solidFill>
                <a:cs typeface="B Nazanin" panose="00000400000000000000" pitchFamily="2" charset="-78"/>
              </a:rPr>
              <a:t>داروی تقلبی آماده و عرضه شده ویا به فروش رسیده ولی مصرف نشده باشد مجازات </a:t>
            </a:r>
            <a:r>
              <a:rPr lang="fa-IR" sz="1200" b="1" dirty="0" smtClean="0">
                <a:solidFill>
                  <a:schemeClr val="bg1"/>
                </a:solidFill>
                <a:cs typeface="B Nazanin" panose="00000400000000000000" pitchFamily="2" charset="-78"/>
              </a:rPr>
              <a:t>هر </a:t>
            </a:r>
            <a:r>
              <a:rPr lang="fa-IR" sz="1200" b="1" dirty="0">
                <a:solidFill>
                  <a:schemeClr val="bg1"/>
                </a:solidFill>
                <a:cs typeface="B Nazanin" panose="00000400000000000000" pitchFamily="2" charset="-78"/>
              </a:rPr>
              <a:t>یک از </a:t>
            </a:r>
            <a:r>
              <a:rPr lang="fa-IR" sz="1200" b="1" dirty="0" smtClean="0">
                <a:solidFill>
                  <a:schemeClr val="bg1"/>
                </a:solidFill>
                <a:cs typeface="B Nazanin" panose="00000400000000000000" pitchFamily="2" charset="-78"/>
              </a:rPr>
              <a:t>تهیه </a:t>
            </a:r>
            <a:r>
              <a:rPr lang="fa-IR" sz="1200" b="1" dirty="0">
                <a:solidFill>
                  <a:schemeClr val="bg1"/>
                </a:solidFill>
                <a:cs typeface="B Nazanin" panose="00000400000000000000" pitchFamily="2" charset="-78"/>
              </a:rPr>
              <a:t>کننده وعرضه دارنده و فروشنده از ۶ ماه تا دو سال حبس تادیبی </a:t>
            </a:r>
            <a:r>
              <a:rPr lang="fa-IR" sz="1200" b="1" dirty="0" smtClean="0">
                <a:solidFill>
                  <a:schemeClr val="bg1"/>
                </a:solidFill>
                <a:cs typeface="B Nazanin" panose="00000400000000000000" pitchFamily="2" charset="-78"/>
              </a:rPr>
              <a:t>خواهد </a:t>
            </a:r>
            <a:r>
              <a:rPr lang="fa-IR" sz="1200" b="1" dirty="0">
                <a:solidFill>
                  <a:schemeClr val="bg1"/>
                </a:solidFill>
                <a:cs typeface="B Nazanin" panose="00000400000000000000" pitchFamily="2" charset="-78"/>
              </a:rPr>
              <a:t>بود. </a:t>
            </a:r>
            <a:endParaRPr lang="fa-IR" sz="1200" b="1" dirty="0" smtClean="0">
              <a:solidFill>
                <a:schemeClr val="bg1"/>
              </a:solidFill>
              <a:cs typeface="B Nazanin" panose="00000400000000000000" pitchFamily="2" charset="-78"/>
            </a:endParaRPr>
          </a:p>
          <a:p>
            <a:pPr algn="r" rtl="1">
              <a:lnSpc>
                <a:spcPct val="150000"/>
              </a:lnSpc>
            </a:pPr>
            <a:r>
              <a:rPr lang="fa-IR" sz="1200" b="1" dirty="0" smtClean="0">
                <a:solidFill>
                  <a:schemeClr val="bg1"/>
                </a:solidFill>
                <a:cs typeface="B Nazanin" panose="00000400000000000000" pitchFamily="2" charset="-78"/>
              </a:rPr>
              <a:t>و- هر </a:t>
            </a:r>
            <a:r>
              <a:rPr lang="fa-IR" sz="1200" b="1" dirty="0">
                <a:solidFill>
                  <a:schemeClr val="bg1"/>
                </a:solidFill>
                <a:cs typeface="B Nazanin" panose="00000400000000000000" pitchFamily="2" charset="-78"/>
              </a:rPr>
              <a:t>کس داروی فاسد یا دارویی که مدت استعمال ان گذشته و یا دارویی را به جای داروی دیگر به فروش برساند و این عمل موجب بازماندن مصرف کننده از استعمال داروی اصلی باشد و در نتیجه معالجه نشدن </a:t>
            </a:r>
            <a:r>
              <a:rPr lang="fa-IR" sz="1200" b="1" dirty="0" smtClean="0">
                <a:solidFill>
                  <a:schemeClr val="bg1"/>
                </a:solidFill>
                <a:cs typeface="B Nazanin" panose="00000400000000000000" pitchFamily="2" charset="-78"/>
              </a:rPr>
              <a:t>منتهی </a:t>
            </a:r>
            <a:r>
              <a:rPr lang="fa-IR" sz="1200" b="1" dirty="0">
                <a:solidFill>
                  <a:schemeClr val="bg1"/>
                </a:solidFill>
                <a:cs typeface="B Nazanin" panose="00000400000000000000" pitchFamily="2" charset="-78"/>
              </a:rPr>
              <a:t>به فوت گردد مجازات فروشنده حبس مجرد از دو سال تا ده سال و در صورتیکه </a:t>
            </a:r>
            <a:r>
              <a:rPr lang="fa-IR" sz="1200" b="1" dirty="0" smtClean="0">
                <a:solidFill>
                  <a:schemeClr val="bg1"/>
                </a:solidFill>
                <a:cs typeface="B Nazanin" panose="00000400000000000000" pitchFamily="2" charset="-78"/>
              </a:rPr>
              <a:t>منتهی </a:t>
            </a:r>
            <a:r>
              <a:rPr lang="fa-IR" sz="1200" b="1" dirty="0">
                <a:solidFill>
                  <a:schemeClr val="bg1"/>
                </a:solidFill>
                <a:cs typeface="B Nazanin" panose="00000400000000000000" pitchFamily="2" charset="-78"/>
              </a:rPr>
              <a:t>به فوت نگردد ولی منجر به مرض دائم یا فقدان و یا نقص یکی از حواس و یا اعضاء مصرف کننده گردد مجازات فروشنده یک سال تا سه سال حبس تادیبی خواھد بود. </a:t>
            </a:r>
            <a:endParaRPr lang="fa-IR" sz="1200" b="1" dirty="0" smtClean="0">
              <a:solidFill>
                <a:schemeClr val="bg1"/>
              </a:solidFill>
              <a:cs typeface="B Nazanin" panose="00000400000000000000" pitchFamily="2" charset="-78"/>
            </a:endParaRPr>
          </a:p>
          <a:p>
            <a:pPr algn="r" rtl="1">
              <a:lnSpc>
                <a:spcPct val="150000"/>
              </a:lnSpc>
            </a:pPr>
            <a:r>
              <a:rPr lang="fa-IR" sz="1200" b="1" dirty="0" smtClean="0">
                <a:solidFill>
                  <a:schemeClr val="bg1"/>
                </a:solidFill>
                <a:cs typeface="B Nazanin" panose="00000400000000000000" pitchFamily="2" charset="-78"/>
              </a:rPr>
              <a:t>ز- </a:t>
            </a:r>
            <a:r>
              <a:rPr lang="fa-IR" sz="1200" b="1" dirty="0">
                <a:solidFill>
                  <a:schemeClr val="bg1"/>
                </a:solidFill>
                <a:cs typeface="B Nazanin" panose="00000400000000000000" pitchFamily="2" charset="-78"/>
              </a:rPr>
              <a:t>در صورتی که داروی تقلبی «سرم » یا « واکسن » یا « آنتی بیوتیک» و یا مواد غذایی مخصوص کودکان باشد مرتکب به حداکثر </a:t>
            </a:r>
            <a:r>
              <a:rPr lang="fa-IR" sz="1200" b="1" dirty="0" smtClean="0">
                <a:solidFill>
                  <a:schemeClr val="bg1"/>
                </a:solidFill>
                <a:cs typeface="B Nazanin" panose="00000400000000000000" pitchFamily="2" charset="-78"/>
              </a:rPr>
              <a:t>مجازاتهای </a:t>
            </a:r>
            <a:r>
              <a:rPr lang="fa-IR" sz="1200" b="1" dirty="0">
                <a:solidFill>
                  <a:schemeClr val="bg1"/>
                </a:solidFill>
                <a:cs typeface="B Nazanin" panose="00000400000000000000" pitchFamily="2" charset="-78"/>
              </a:rPr>
              <a:t>فوق محکوم </a:t>
            </a:r>
            <a:r>
              <a:rPr lang="fa-IR" sz="1200" b="1" dirty="0" smtClean="0">
                <a:solidFill>
                  <a:schemeClr val="bg1"/>
                </a:solidFill>
                <a:cs typeface="B Nazanin" panose="00000400000000000000" pitchFamily="2" charset="-78"/>
              </a:rPr>
              <a:t>خواهدشد</a:t>
            </a:r>
            <a:r>
              <a:rPr lang="fa-IR" sz="1200" b="1" dirty="0">
                <a:solidFill>
                  <a:schemeClr val="bg1"/>
                </a:solidFill>
                <a:cs typeface="B Nazanin" panose="00000400000000000000" pitchFamily="2" charset="-78"/>
              </a:rPr>
              <a:t>. </a:t>
            </a:r>
            <a:endParaRPr lang="fa-IR" sz="1200" b="1" dirty="0" smtClean="0">
              <a:solidFill>
                <a:schemeClr val="bg1"/>
              </a:solidFill>
              <a:cs typeface="B Nazanin" panose="00000400000000000000" pitchFamily="2" charset="-78"/>
            </a:endParaRPr>
          </a:p>
        </p:txBody>
      </p:sp>
    </p:spTree>
    <p:extLst>
      <p:ext uri="{BB962C8B-B14F-4D97-AF65-F5344CB8AC3E}">
        <p14:creationId xmlns:p14="http://schemas.microsoft.com/office/powerpoint/2010/main" val="22417331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23</a:t>
            </a:fld>
            <a:endParaRPr lang="en"/>
          </a:p>
        </p:txBody>
      </p:sp>
      <p:sp>
        <p:nvSpPr>
          <p:cNvPr id="6" name="TextBox 5"/>
          <p:cNvSpPr txBox="1"/>
          <p:nvPr/>
        </p:nvSpPr>
        <p:spPr>
          <a:xfrm>
            <a:off x="152400" y="133350"/>
            <a:ext cx="8839200" cy="4801314"/>
          </a:xfrm>
          <a:prstGeom prst="rect">
            <a:avLst/>
          </a:prstGeom>
          <a:solidFill>
            <a:schemeClr val="accent4">
              <a:lumMod val="50000"/>
            </a:schemeClr>
          </a:solidFill>
        </p:spPr>
        <p:txBody>
          <a:bodyPr wrap="square" rtlCol="0">
            <a:spAutoFit/>
          </a:bodyPr>
          <a:lstStyle/>
          <a:p>
            <a:pPr algn="r" rtl="1">
              <a:lnSpc>
                <a:spcPct val="150000"/>
              </a:lnSpc>
            </a:pPr>
            <a:r>
              <a:rPr lang="fa-IR" dirty="0">
                <a:solidFill>
                  <a:schemeClr val="bg1"/>
                </a:solidFill>
                <a:cs typeface="B Nazanin" panose="00000400000000000000" pitchFamily="2" charset="-78"/>
              </a:rPr>
              <a:t>ج- در موارد فوق مرتکبین علاوه بر کیفرهای مذکور به جریمه نقدی از پنج هزار ریال تا یکصد وپنجاه هزار ریال و همچنین پرداخت کلیه خسارات و ارده به مدعی خصوصی و محرومیت از اشتغال به کسب مواد دارویی محکوم خواهند شد . </a:t>
            </a:r>
          </a:p>
          <a:p>
            <a:pPr algn="r" rtl="1">
              <a:lnSpc>
                <a:spcPct val="150000"/>
              </a:lnSpc>
            </a:pPr>
            <a:r>
              <a:rPr lang="fa-IR" dirty="0">
                <a:solidFill>
                  <a:schemeClr val="bg1"/>
                </a:solidFill>
                <a:cs typeface="B Nazanin" panose="00000400000000000000" pitchFamily="2" charset="-78"/>
              </a:rPr>
              <a:t>تبصره ١ -</a:t>
            </a:r>
            <a:r>
              <a:rPr lang="fa-IR" b="1" dirty="0">
                <a:solidFill>
                  <a:schemeClr val="bg1"/>
                </a:solidFill>
                <a:cs typeface="B Nazanin" panose="00000400000000000000" pitchFamily="2" charset="-78"/>
              </a:rPr>
              <a:t>تهیه کننده کسی است که خود تهیه و یا به دستور او داروی تقلبی ساخته می شود و مقصود از فروشنده متصدی مسئول است</a:t>
            </a:r>
            <a:r>
              <a:rPr lang="fa-IR" dirty="0">
                <a:solidFill>
                  <a:schemeClr val="bg1"/>
                </a:solidFill>
                <a:cs typeface="B Nazanin" panose="00000400000000000000" pitchFamily="2" charset="-78"/>
              </a:rPr>
              <a:t>. </a:t>
            </a:r>
          </a:p>
          <a:p>
            <a:pPr algn="r" rtl="1">
              <a:lnSpc>
                <a:spcPct val="150000"/>
              </a:lnSpc>
            </a:pPr>
            <a:r>
              <a:rPr lang="fa-IR" dirty="0">
                <a:solidFill>
                  <a:schemeClr val="bg1"/>
                </a:solidFill>
                <a:cs typeface="B Nazanin" panose="00000400000000000000" pitchFamily="2" charset="-78"/>
              </a:rPr>
              <a:t>تبصره ٢ -کلیه کالاهای تقلبی پس از صدور حکم قطعی معدوم و کارگاه ها و ابزار و اسباب و آلات تهیه مواد مزبور به نفع دولت ضبط خواھد شد</a:t>
            </a:r>
            <a:r>
              <a:rPr lang="fa-IR" dirty="0" smtClean="0">
                <a:solidFill>
                  <a:schemeClr val="bg1"/>
                </a:solidFill>
                <a:cs typeface="B Nazanin" panose="00000400000000000000" pitchFamily="2" charset="-78"/>
              </a:rPr>
              <a:t>.</a:t>
            </a:r>
          </a:p>
          <a:p>
            <a:pPr algn="r" rtl="1">
              <a:lnSpc>
                <a:spcPct val="150000"/>
              </a:lnSpc>
            </a:pPr>
            <a:r>
              <a:rPr lang="fa-IR" dirty="0" smtClean="0">
                <a:solidFill>
                  <a:schemeClr val="bg1"/>
                </a:solidFill>
                <a:cs typeface="B Nazanin" panose="00000400000000000000" pitchFamily="2" charset="-78"/>
              </a:rPr>
              <a:t> </a:t>
            </a:r>
            <a:r>
              <a:rPr lang="fa-IR" dirty="0">
                <a:solidFill>
                  <a:schemeClr val="bg1"/>
                </a:solidFill>
                <a:cs typeface="B Nazanin" panose="00000400000000000000" pitchFamily="2" charset="-78"/>
              </a:rPr>
              <a:t>تبصره ٣ -تحقیقات </a:t>
            </a:r>
            <a:r>
              <a:rPr lang="fa-IR" dirty="0" smtClean="0">
                <a:solidFill>
                  <a:schemeClr val="bg1"/>
                </a:solidFill>
                <a:cs typeface="B Nazanin" panose="00000400000000000000" pitchFamily="2" charset="-78"/>
              </a:rPr>
              <a:t>متهمین </a:t>
            </a:r>
            <a:r>
              <a:rPr lang="fa-IR" dirty="0">
                <a:solidFill>
                  <a:schemeClr val="bg1"/>
                </a:solidFill>
                <a:cs typeface="B Nazanin" panose="00000400000000000000" pitchFamily="2" charset="-78"/>
              </a:rPr>
              <a:t>مزبور به فوریت و محاکمه </a:t>
            </a:r>
            <a:r>
              <a:rPr lang="fa-IR" dirty="0" smtClean="0">
                <a:solidFill>
                  <a:schemeClr val="bg1"/>
                </a:solidFill>
                <a:cs typeface="B Nazanin" panose="00000400000000000000" pitchFamily="2" charset="-78"/>
              </a:rPr>
              <a:t>آنها </a:t>
            </a:r>
            <a:r>
              <a:rPr lang="fa-IR" dirty="0">
                <a:solidFill>
                  <a:schemeClr val="bg1"/>
                </a:solidFill>
                <a:cs typeface="B Nazanin" panose="00000400000000000000" pitchFamily="2" charset="-78"/>
              </a:rPr>
              <a:t>خارج از نوبت به عمل می آید و بازپرس در صورت کشف داروی تقلبی مکلف است قرار توقیف </a:t>
            </a:r>
            <a:r>
              <a:rPr lang="fa-IR" dirty="0" smtClean="0">
                <a:solidFill>
                  <a:schemeClr val="bg1"/>
                </a:solidFill>
                <a:cs typeface="B Nazanin" panose="00000400000000000000" pitchFamily="2" charset="-78"/>
              </a:rPr>
              <a:t>متهم </a:t>
            </a:r>
            <a:r>
              <a:rPr lang="fa-IR" dirty="0">
                <a:solidFill>
                  <a:schemeClr val="bg1"/>
                </a:solidFill>
                <a:cs typeface="B Nazanin" panose="00000400000000000000" pitchFamily="2" charset="-78"/>
              </a:rPr>
              <a:t>را صادر نماید و در مورد </a:t>
            </a:r>
            <a:r>
              <a:rPr lang="fa-IR" dirty="0" smtClean="0">
                <a:solidFill>
                  <a:schemeClr val="bg1"/>
                </a:solidFill>
                <a:cs typeface="B Nazanin" panose="00000400000000000000" pitchFamily="2" charset="-78"/>
              </a:rPr>
              <a:t>متهمین </a:t>
            </a:r>
            <a:r>
              <a:rPr lang="fa-IR" dirty="0">
                <a:solidFill>
                  <a:schemeClr val="bg1"/>
                </a:solidFill>
                <a:cs typeface="B Nazanin" panose="00000400000000000000" pitchFamily="2" charset="-78"/>
              </a:rPr>
              <a:t>مشمول </a:t>
            </a:r>
            <a:r>
              <a:rPr lang="fa-IR" dirty="0" smtClean="0">
                <a:solidFill>
                  <a:schemeClr val="bg1"/>
                </a:solidFill>
                <a:cs typeface="B Nazanin" panose="00000400000000000000" pitchFamily="2" charset="-78"/>
              </a:rPr>
              <a:t>بندهای </a:t>
            </a:r>
            <a:r>
              <a:rPr lang="fa-IR" dirty="0">
                <a:solidFill>
                  <a:schemeClr val="bg1"/>
                </a:solidFill>
                <a:cs typeface="B Nazanin" panose="00000400000000000000" pitchFamily="2" charset="-78"/>
              </a:rPr>
              <a:t>(الف و ب) </a:t>
            </a:r>
            <a:r>
              <a:rPr lang="fa-IR" dirty="0" smtClean="0">
                <a:solidFill>
                  <a:schemeClr val="bg1"/>
                </a:solidFill>
                <a:cs typeface="B Nazanin" panose="00000400000000000000" pitchFamily="2" charset="-78"/>
              </a:rPr>
              <a:t>متهم </a:t>
            </a:r>
            <a:r>
              <a:rPr lang="fa-IR" dirty="0">
                <a:solidFill>
                  <a:schemeClr val="bg1"/>
                </a:solidFill>
                <a:cs typeface="B Nazanin" panose="00000400000000000000" pitchFamily="2" charset="-78"/>
              </a:rPr>
              <a:t>تا خاتمه بازپرسی در توقیف باقی </a:t>
            </a:r>
            <a:r>
              <a:rPr lang="fa-IR" dirty="0" smtClean="0">
                <a:solidFill>
                  <a:schemeClr val="bg1"/>
                </a:solidFill>
                <a:cs typeface="B Nazanin" panose="00000400000000000000" pitchFamily="2" charset="-78"/>
              </a:rPr>
              <a:t>خواهد </a:t>
            </a:r>
            <a:r>
              <a:rPr lang="fa-IR" dirty="0">
                <a:solidFill>
                  <a:schemeClr val="bg1"/>
                </a:solidFill>
                <a:cs typeface="B Nazanin" panose="00000400000000000000" pitchFamily="2" charset="-78"/>
              </a:rPr>
              <a:t>ماند حق اعتراض </a:t>
            </a:r>
            <a:r>
              <a:rPr lang="fa-IR" dirty="0" smtClean="0">
                <a:solidFill>
                  <a:schemeClr val="bg1"/>
                </a:solidFill>
                <a:cs typeface="B Nazanin" panose="00000400000000000000" pitchFamily="2" charset="-78"/>
              </a:rPr>
              <a:t>متهم </a:t>
            </a:r>
            <a:r>
              <a:rPr lang="fa-IR" dirty="0">
                <a:solidFill>
                  <a:schemeClr val="bg1"/>
                </a:solidFill>
                <a:cs typeface="B Nazanin" panose="00000400000000000000" pitchFamily="2" charset="-78"/>
              </a:rPr>
              <a:t>به قرار توقیف خود طبق مقررات قانون آیین دادرسی کیفری محفوظ می باشد. </a:t>
            </a:r>
            <a:endParaRPr lang="fa-IR" dirty="0" smtClean="0">
              <a:solidFill>
                <a:schemeClr val="bg1"/>
              </a:solidFill>
              <a:cs typeface="B Nazanin" panose="00000400000000000000" pitchFamily="2" charset="-78"/>
            </a:endParaRPr>
          </a:p>
          <a:p>
            <a:pPr algn="r" rtl="1">
              <a:lnSpc>
                <a:spcPct val="150000"/>
              </a:lnSpc>
            </a:pPr>
            <a:r>
              <a:rPr lang="fa-IR" dirty="0" smtClean="0">
                <a:solidFill>
                  <a:schemeClr val="bg1"/>
                </a:solidFill>
                <a:cs typeface="B Nazanin" panose="00000400000000000000" pitchFamily="2" charset="-78"/>
              </a:rPr>
              <a:t>تبصره </a:t>
            </a:r>
            <a:r>
              <a:rPr lang="fa-IR" dirty="0">
                <a:solidFill>
                  <a:schemeClr val="bg1"/>
                </a:solidFill>
                <a:cs typeface="B Nazanin" panose="00000400000000000000" pitchFamily="2" charset="-78"/>
              </a:rPr>
              <a:t>۴ </a:t>
            </a:r>
            <a:r>
              <a:rPr lang="fa-IR" dirty="0" smtClean="0">
                <a:solidFill>
                  <a:schemeClr val="bg1"/>
                </a:solidFill>
                <a:cs typeface="B Nazanin" panose="00000400000000000000" pitchFamily="2" charset="-78"/>
              </a:rPr>
              <a:t>-هر </a:t>
            </a:r>
            <a:r>
              <a:rPr lang="fa-IR" dirty="0">
                <a:solidFill>
                  <a:schemeClr val="bg1"/>
                </a:solidFill>
                <a:cs typeface="B Nazanin" panose="00000400000000000000" pitchFamily="2" charset="-78"/>
              </a:rPr>
              <a:t>یک از مامورین دولتی و یا </a:t>
            </a:r>
            <a:r>
              <a:rPr lang="fa-IR" dirty="0" smtClean="0">
                <a:solidFill>
                  <a:schemeClr val="bg1"/>
                </a:solidFill>
                <a:cs typeface="B Nazanin" panose="00000400000000000000" pitchFamily="2" charset="-78"/>
              </a:rPr>
              <a:t>شهرداری </a:t>
            </a:r>
            <a:r>
              <a:rPr lang="fa-IR" dirty="0">
                <a:solidFill>
                  <a:schemeClr val="bg1"/>
                </a:solidFill>
                <a:cs typeface="B Nazanin" panose="00000400000000000000" pitchFamily="2" charset="-78"/>
              </a:rPr>
              <a:t>و یا کسانی که بر حسب وظیفه متصدی مراقبت در مواد دارویی </a:t>
            </a:r>
            <a:r>
              <a:rPr lang="fa-IR" dirty="0" smtClean="0">
                <a:solidFill>
                  <a:schemeClr val="bg1"/>
                </a:solidFill>
                <a:cs typeface="B Nazanin" panose="00000400000000000000" pitchFamily="2" charset="-78"/>
              </a:rPr>
              <a:t>هستند </a:t>
            </a:r>
            <a:r>
              <a:rPr lang="fa-IR" dirty="0">
                <a:solidFill>
                  <a:schemeClr val="bg1"/>
                </a:solidFill>
                <a:cs typeface="B Nazanin" panose="00000400000000000000" pitchFamily="2" charset="-78"/>
              </a:rPr>
              <a:t>در صورتی که از انجام وظیفه خودداری نمایند و یا </a:t>
            </a:r>
            <a:r>
              <a:rPr lang="fa-IR" dirty="0" smtClean="0">
                <a:solidFill>
                  <a:schemeClr val="bg1"/>
                </a:solidFill>
                <a:cs typeface="B Nazanin" panose="00000400000000000000" pitchFamily="2" charset="-78"/>
              </a:rPr>
              <a:t>سهل </a:t>
            </a:r>
            <a:r>
              <a:rPr lang="fa-IR" dirty="0">
                <a:solidFill>
                  <a:schemeClr val="bg1"/>
                </a:solidFill>
                <a:cs typeface="B Nazanin" panose="00000400000000000000" pitchFamily="2" charset="-78"/>
              </a:rPr>
              <a:t>انگاری در انجام وظیفه نمایند به انفصال موقت از یک ماه تا شش ماه از خدمت محکوم </a:t>
            </a:r>
            <a:r>
              <a:rPr lang="fa-IR" dirty="0" smtClean="0">
                <a:solidFill>
                  <a:schemeClr val="bg1"/>
                </a:solidFill>
                <a:cs typeface="B Nazanin" panose="00000400000000000000" pitchFamily="2" charset="-78"/>
              </a:rPr>
              <a:t>خواهند </a:t>
            </a:r>
            <a:r>
              <a:rPr lang="fa-IR" dirty="0">
                <a:solidFill>
                  <a:schemeClr val="bg1"/>
                </a:solidFill>
                <a:cs typeface="B Nazanin" panose="00000400000000000000" pitchFamily="2" charset="-78"/>
              </a:rPr>
              <a:t>شد در صورتی که ثابت شود اشخاص فوق گزارشی به قصد اضرار </a:t>
            </a:r>
            <a:r>
              <a:rPr lang="fa-IR" dirty="0" smtClean="0">
                <a:solidFill>
                  <a:schemeClr val="bg1"/>
                </a:solidFill>
                <a:cs typeface="B Nazanin" panose="00000400000000000000" pitchFamily="2" charset="-78"/>
              </a:rPr>
              <a:t>بدهند </a:t>
            </a:r>
            <a:r>
              <a:rPr lang="fa-IR" dirty="0">
                <a:solidFill>
                  <a:schemeClr val="bg1"/>
                </a:solidFill>
                <a:cs typeface="B Nazanin" panose="00000400000000000000" pitchFamily="2" charset="-78"/>
              </a:rPr>
              <a:t>که </a:t>
            </a:r>
            <a:r>
              <a:rPr lang="fa-IR" dirty="0" smtClean="0">
                <a:solidFill>
                  <a:schemeClr val="bg1"/>
                </a:solidFill>
                <a:cs typeface="B Nazanin" panose="00000400000000000000" pitchFamily="2" charset="-78"/>
              </a:rPr>
              <a:t>منتهی </a:t>
            </a:r>
            <a:r>
              <a:rPr lang="fa-IR" dirty="0">
                <a:solidFill>
                  <a:schemeClr val="bg1"/>
                </a:solidFill>
                <a:cs typeface="B Nazanin" panose="00000400000000000000" pitchFamily="2" charset="-78"/>
              </a:rPr>
              <a:t>به بازداشت اشخاص شود در صورت برائت </a:t>
            </a:r>
            <a:r>
              <a:rPr lang="fa-IR" dirty="0" smtClean="0">
                <a:solidFill>
                  <a:schemeClr val="bg1"/>
                </a:solidFill>
                <a:cs typeface="B Nazanin" panose="00000400000000000000" pitchFamily="2" charset="-78"/>
              </a:rPr>
              <a:t>متهم </a:t>
            </a:r>
            <a:r>
              <a:rPr lang="fa-IR" dirty="0">
                <a:solidFill>
                  <a:schemeClr val="bg1"/>
                </a:solidFill>
                <a:cs typeface="B Nazanin" panose="00000400000000000000" pitchFamily="2" charset="-78"/>
              </a:rPr>
              <a:t>و اثبات قصد اضرار علاوه بر جبران خسارات وارده به مدعی خصوصی به مجازات یک تا سه سال حبس تادیبی محکوم </a:t>
            </a:r>
            <a:r>
              <a:rPr lang="fa-IR" dirty="0" smtClean="0">
                <a:solidFill>
                  <a:schemeClr val="bg1"/>
                </a:solidFill>
                <a:cs typeface="B Nazanin" panose="00000400000000000000" pitchFamily="2" charset="-78"/>
              </a:rPr>
              <a:t>خواهند </a:t>
            </a:r>
            <a:r>
              <a:rPr lang="fa-IR" dirty="0">
                <a:solidFill>
                  <a:schemeClr val="bg1"/>
                </a:solidFill>
                <a:cs typeface="B Nazanin" panose="00000400000000000000" pitchFamily="2" charset="-78"/>
              </a:rPr>
              <a:t>شد</a:t>
            </a:r>
            <a:r>
              <a:rPr lang="fa-IR" dirty="0" smtClean="0">
                <a:solidFill>
                  <a:schemeClr val="bg1"/>
                </a:solidFill>
                <a:cs typeface="B Nazanin" panose="00000400000000000000" pitchFamily="2" charset="-78"/>
              </a:rPr>
              <a:t>.</a:t>
            </a:r>
          </a:p>
          <a:p>
            <a:pPr algn="r" rtl="1">
              <a:lnSpc>
                <a:spcPct val="150000"/>
              </a:lnSpc>
            </a:pPr>
            <a:r>
              <a:rPr lang="fa-IR" dirty="0" smtClean="0">
                <a:solidFill>
                  <a:schemeClr val="bg1"/>
                </a:solidFill>
                <a:cs typeface="B Nazanin" panose="00000400000000000000" pitchFamily="2" charset="-78"/>
              </a:rPr>
              <a:t> </a:t>
            </a:r>
            <a:r>
              <a:rPr lang="fa-IR" dirty="0">
                <a:solidFill>
                  <a:schemeClr val="bg1"/>
                </a:solidFill>
                <a:cs typeface="B Nazanin" panose="00000400000000000000" pitchFamily="2" charset="-78"/>
              </a:rPr>
              <a:t>تبصره ۵ -در صورتی که دادگاه موجباتی برای تخفیف مجازات ملاحظه نموده در مورد </a:t>
            </a:r>
            <a:r>
              <a:rPr lang="fa-IR" dirty="0" smtClean="0">
                <a:solidFill>
                  <a:schemeClr val="bg1"/>
                </a:solidFill>
                <a:cs typeface="B Nazanin" panose="00000400000000000000" pitchFamily="2" charset="-78"/>
              </a:rPr>
              <a:t>مجازاتهای </a:t>
            </a:r>
            <a:r>
              <a:rPr lang="fa-IR" dirty="0">
                <a:solidFill>
                  <a:schemeClr val="bg1"/>
                </a:solidFill>
                <a:cs typeface="B Nazanin" panose="00000400000000000000" pitchFamily="2" charset="-78"/>
              </a:rPr>
              <a:t>جنایی یک درجه و در سایر موارد فقط تا نصف مجازات می تواند تخفیف </a:t>
            </a:r>
            <a:r>
              <a:rPr lang="fa-IR" dirty="0" smtClean="0">
                <a:solidFill>
                  <a:schemeClr val="bg1"/>
                </a:solidFill>
                <a:cs typeface="B Nazanin" panose="00000400000000000000" pitchFamily="2" charset="-78"/>
              </a:rPr>
              <a:t>دهد .</a:t>
            </a:r>
          </a:p>
          <a:p>
            <a:pPr algn="r" rtl="1">
              <a:lnSpc>
                <a:spcPct val="150000"/>
              </a:lnSpc>
            </a:pPr>
            <a:r>
              <a:rPr lang="fa-IR" dirty="0" smtClean="0">
                <a:solidFill>
                  <a:schemeClr val="bg1"/>
                </a:solidFill>
                <a:cs typeface="B Nazanin" panose="00000400000000000000" pitchFamily="2" charset="-78"/>
              </a:rPr>
              <a:t> </a:t>
            </a:r>
            <a:r>
              <a:rPr lang="fa-IR" dirty="0">
                <a:solidFill>
                  <a:schemeClr val="bg1"/>
                </a:solidFill>
                <a:cs typeface="B Nazanin" panose="00000400000000000000" pitchFamily="2" charset="-78"/>
              </a:rPr>
              <a:t>تبصره ۶ - کلیه جرایم مندرجه در فوق از جرایم عمومی محسوب و بدون شکایت مدعی خصوصی قابل تعقیب </a:t>
            </a:r>
            <a:r>
              <a:rPr lang="fa-IR" dirty="0" smtClean="0">
                <a:solidFill>
                  <a:schemeClr val="bg1"/>
                </a:solidFill>
                <a:cs typeface="B Nazanin" panose="00000400000000000000" pitchFamily="2" charset="-78"/>
              </a:rPr>
              <a:t>خواهد </a:t>
            </a:r>
            <a:r>
              <a:rPr lang="fa-IR" dirty="0">
                <a:solidFill>
                  <a:schemeClr val="bg1"/>
                </a:solidFill>
                <a:cs typeface="B Nazanin" panose="00000400000000000000" pitchFamily="2" charset="-78"/>
              </a:rPr>
              <a:t>بود. </a:t>
            </a:r>
            <a:endParaRPr lang="en-US" dirty="0">
              <a:solidFill>
                <a:schemeClr val="bg1"/>
              </a:solidFill>
              <a:cs typeface="B Nazanin" panose="00000400000000000000" pitchFamily="2" charset="-78"/>
            </a:endParaRPr>
          </a:p>
          <a:p>
            <a:pPr algn="r" rtl="1"/>
            <a:endParaRPr lang="en-US" sz="1200" dirty="0">
              <a:cs typeface="B Nazanin" panose="00000400000000000000" pitchFamily="2" charset="-78"/>
            </a:endParaRPr>
          </a:p>
        </p:txBody>
      </p:sp>
    </p:spTree>
    <p:extLst>
      <p:ext uri="{BB962C8B-B14F-4D97-AF65-F5344CB8AC3E}">
        <p14:creationId xmlns:p14="http://schemas.microsoft.com/office/powerpoint/2010/main" val="16497633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8" name="Google Shape;358;p3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24</a:t>
            </a:fld>
            <a:endParaRPr/>
          </a:p>
        </p:txBody>
      </p:sp>
      <p:sp>
        <p:nvSpPr>
          <p:cNvPr id="8" name="Google Shape;495;p40"/>
          <p:cNvSpPr/>
          <p:nvPr/>
        </p:nvSpPr>
        <p:spPr>
          <a:xfrm>
            <a:off x="7391400" y="1962151"/>
            <a:ext cx="1219200" cy="1102744"/>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5791200" y="1733550"/>
            <a:ext cx="1484957" cy="2215991"/>
          </a:xfrm>
          <a:prstGeom prst="rect">
            <a:avLst/>
          </a:prstGeom>
          <a:noFill/>
        </p:spPr>
        <p:txBody>
          <a:bodyPr wrap="square" rtlCol="0">
            <a:spAutoFit/>
          </a:bodyPr>
          <a:lstStyle/>
          <a:p>
            <a:pPr algn="r" rtl="1"/>
            <a:r>
              <a:rPr lang="fa-IR" sz="13800" dirty="0" smtClean="0">
                <a:solidFill>
                  <a:schemeClr val="accent4">
                    <a:lumMod val="50000"/>
                  </a:schemeClr>
                </a:solidFill>
                <a:cs typeface="B Koodak" panose="00000700000000000000" pitchFamily="2" charset="-78"/>
              </a:rPr>
              <a:t>؟</a:t>
            </a:r>
            <a:endParaRPr lang="en-US" sz="13800" dirty="0">
              <a:solidFill>
                <a:schemeClr val="accent4">
                  <a:lumMod val="50000"/>
                </a:schemeClr>
              </a:solidFill>
              <a:cs typeface="B Koodak" panose="00000700000000000000" pitchFamily="2" charset="-78"/>
            </a:endParaRPr>
          </a:p>
        </p:txBody>
      </p:sp>
      <p:sp>
        <p:nvSpPr>
          <p:cNvPr id="11" name="Google Shape;495;p40"/>
          <p:cNvSpPr/>
          <p:nvPr/>
        </p:nvSpPr>
        <p:spPr>
          <a:xfrm>
            <a:off x="5029199" y="2114550"/>
            <a:ext cx="1270201" cy="1021668"/>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95;p40"/>
          <p:cNvSpPr/>
          <p:nvPr/>
        </p:nvSpPr>
        <p:spPr>
          <a:xfrm>
            <a:off x="6533678" y="3257550"/>
            <a:ext cx="1314922" cy="1149473"/>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95;p40"/>
          <p:cNvSpPr/>
          <p:nvPr/>
        </p:nvSpPr>
        <p:spPr>
          <a:xfrm>
            <a:off x="6299400" y="1047186"/>
            <a:ext cx="1016401" cy="914965"/>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96095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50"/>
        <p:cNvGrpSpPr/>
        <p:nvPr/>
      </p:nvGrpSpPr>
      <p:grpSpPr>
        <a:xfrm>
          <a:off x="0" y="0"/>
          <a:ext cx="0" cy="0"/>
          <a:chOff x="0" y="0"/>
          <a:chExt cx="0" cy="0"/>
        </a:xfrm>
      </p:grpSpPr>
      <p:sp>
        <p:nvSpPr>
          <p:cNvPr id="151" name="Google Shape;151;p20"/>
          <p:cNvSpPr txBox="1">
            <a:spLocks noGrp="1"/>
          </p:cNvSpPr>
          <p:nvPr>
            <p:ph type="ctrTitle" idx="4294967295"/>
          </p:nvPr>
        </p:nvSpPr>
        <p:spPr>
          <a:xfrm>
            <a:off x="2877595" y="2627647"/>
            <a:ext cx="612355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sz="3200" dirty="0" smtClean="0">
                <a:solidFill>
                  <a:srgbClr val="B8F567"/>
                </a:solidFill>
                <a:cs typeface="B Titr" panose="00000700000000000000" pitchFamily="2" charset="-78"/>
              </a:rPr>
              <a:t>حوزه فرآورده های طبیعی، سنتی، مکمل و شیرخشک های متابولیک معاونت غذا و دارو دانشگاه علوم پزشکی و خدمات بهداشتی درمانی  ارومیه</a:t>
            </a:r>
            <a:endParaRPr sz="3200" dirty="0">
              <a:solidFill>
                <a:srgbClr val="B8F567"/>
              </a:solidFill>
              <a:cs typeface="B Titr" panose="00000700000000000000" pitchFamily="2" charset="-78"/>
            </a:endParaRPr>
          </a:p>
        </p:txBody>
      </p:sp>
      <p:sp>
        <p:nvSpPr>
          <p:cNvPr id="153" name="Google Shape;153;p2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25</a:t>
            </a:fld>
            <a:endParaRPr/>
          </a:p>
        </p:txBody>
      </p:sp>
      <p:grpSp>
        <p:nvGrpSpPr>
          <p:cNvPr id="154" name="Google Shape;154;p20"/>
          <p:cNvGrpSpPr/>
          <p:nvPr/>
        </p:nvGrpSpPr>
        <p:grpSpPr>
          <a:xfrm>
            <a:off x="463496" y="418193"/>
            <a:ext cx="1417581" cy="1380759"/>
            <a:chOff x="5926225" y="921350"/>
            <a:chExt cx="517800" cy="504350"/>
          </a:xfrm>
        </p:grpSpPr>
        <p:sp>
          <p:nvSpPr>
            <p:cNvPr id="155" name="Google Shape;155;p2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 name="Google Shape;157;p20"/>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 name="Google Shape;158;p20"/>
          <p:cNvGrpSpPr/>
          <p:nvPr/>
        </p:nvGrpSpPr>
        <p:grpSpPr>
          <a:xfrm>
            <a:off x="1749024" y="3207547"/>
            <a:ext cx="1128571" cy="1471014"/>
            <a:chOff x="2624850" y="4296000"/>
            <a:chExt cx="380400" cy="495825"/>
          </a:xfrm>
          <a:solidFill>
            <a:srgbClr val="008A00"/>
          </a:solidFill>
        </p:grpSpPr>
        <p:sp>
          <p:nvSpPr>
            <p:cNvPr id="159" name="Google Shape;159;p20"/>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0"/>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3" name="Google Shape;163;p20"/>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570;p40"/>
          <p:cNvGrpSpPr/>
          <p:nvPr/>
        </p:nvGrpSpPr>
        <p:grpSpPr>
          <a:xfrm>
            <a:off x="1834664" y="2561820"/>
            <a:ext cx="880986" cy="939307"/>
            <a:chOff x="1979475" y="4289300"/>
            <a:chExt cx="322400" cy="509225"/>
          </a:xfrm>
          <a:solidFill>
            <a:srgbClr val="008A00"/>
          </a:solidFill>
        </p:grpSpPr>
        <p:sp>
          <p:nvSpPr>
            <p:cNvPr id="16" name="Google Shape;571;p40"/>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2;p40"/>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3;p40"/>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3581400" y="1123950"/>
            <a:ext cx="3859200" cy="819900"/>
          </a:xfrm>
          <a:prstGeom prst="rect">
            <a:avLst/>
          </a:prstGeom>
        </p:spPr>
        <p:txBody>
          <a:bodyPr spcFirstLastPara="1" wrap="square" lIns="91425" tIns="91425" rIns="91425" bIns="91425" anchor="t" anchorCtr="0">
            <a:noAutofit/>
          </a:bodyPr>
          <a:lstStyle/>
          <a:p>
            <a:pPr marL="0" lvl="0" indent="0" algn="r" rtl="1">
              <a:lnSpc>
                <a:spcPct val="150000"/>
              </a:lnSpc>
              <a:buNone/>
            </a:pPr>
            <a:r>
              <a:rPr lang="fa-IR" sz="2000" b="1" i="0" dirty="0">
                <a:solidFill>
                  <a:srgbClr val="41382B"/>
                </a:solidFill>
                <a:cs typeface="B Mitra" pitchFamily="2" charset="-78"/>
              </a:rPr>
              <a:t>کارشناسان وزارت بهداشت و غذا و دارو در سه زمینه بر فعالیت عطاری‌ها نظارت می‌کنند</a:t>
            </a:r>
            <a:r>
              <a:rPr lang="fa-IR" sz="2000" b="1" i="0" dirty="0" smtClean="0">
                <a:solidFill>
                  <a:srgbClr val="41382B"/>
                </a:solidFill>
                <a:cs typeface="B Mitra" pitchFamily="2" charset="-78"/>
              </a:rPr>
              <a:t>:</a:t>
            </a:r>
            <a:r>
              <a:rPr lang="fa-IR" sz="2000" b="1" i="0" dirty="0">
                <a:solidFill>
                  <a:srgbClr val="41382B"/>
                </a:solidFill>
                <a:cs typeface="B Mitra" pitchFamily="2" charset="-78"/>
              </a:rPr>
              <a:t/>
            </a:r>
            <a:br>
              <a:rPr lang="fa-IR" sz="2000" b="1" i="0" dirty="0">
                <a:solidFill>
                  <a:srgbClr val="41382B"/>
                </a:solidFill>
                <a:cs typeface="B Mitra" pitchFamily="2" charset="-78"/>
              </a:rPr>
            </a:br>
            <a:r>
              <a:rPr lang="fa-IR" b="1" i="0" dirty="0">
                <a:solidFill>
                  <a:srgbClr val="41382B"/>
                </a:solidFill>
                <a:cs typeface="B Mitra" pitchFamily="2" charset="-78"/>
              </a:rPr>
              <a:t>- وضعیت بهداشتی </a:t>
            </a:r>
            <a:br>
              <a:rPr lang="fa-IR" b="1" i="0" dirty="0">
                <a:solidFill>
                  <a:srgbClr val="41382B"/>
                </a:solidFill>
                <a:cs typeface="B Mitra" pitchFamily="2" charset="-78"/>
              </a:rPr>
            </a:br>
            <a:r>
              <a:rPr lang="fa-IR" b="1" i="0" dirty="0">
                <a:solidFill>
                  <a:srgbClr val="41382B"/>
                </a:solidFill>
                <a:cs typeface="B Mitra" pitchFamily="2" charset="-78"/>
              </a:rPr>
              <a:t>- دخالت در امر درمان</a:t>
            </a:r>
            <a:br>
              <a:rPr lang="fa-IR" b="1" i="0" dirty="0">
                <a:solidFill>
                  <a:srgbClr val="41382B"/>
                </a:solidFill>
                <a:cs typeface="B Mitra" pitchFamily="2" charset="-78"/>
              </a:rPr>
            </a:br>
            <a:r>
              <a:rPr lang="fa-IR" b="1" i="0" dirty="0">
                <a:solidFill>
                  <a:srgbClr val="41382B"/>
                </a:solidFill>
                <a:cs typeface="B Mitra" pitchFamily="2" charset="-78"/>
              </a:rPr>
              <a:t>- فرآورده‌های عرضه شده</a:t>
            </a:r>
            <a:endParaRPr b="1" i="0" dirty="0"/>
          </a:p>
        </p:txBody>
      </p:sp>
      <p:sp>
        <p:nvSpPr>
          <p:cNvPr id="139" name="Google Shape;13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26</a:t>
            </a:fld>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7"/>
        <p:cNvGrpSpPr/>
        <p:nvPr/>
      </p:nvGrpSpPr>
      <p:grpSpPr>
        <a:xfrm>
          <a:off x="0" y="0"/>
          <a:ext cx="0" cy="0"/>
          <a:chOff x="0" y="0"/>
          <a:chExt cx="0" cy="0"/>
        </a:xfrm>
      </p:grpSpPr>
      <p:sp>
        <p:nvSpPr>
          <p:cNvPr id="349" name="Google Shape;349;p38"/>
          <p:cNvSpPr txBox="1">
            <a:spLocks noGrp="1"/>
          </p:cNvSpPr>
          <p:nvPr>
            <p:ph type="body" idx="1"/>
          </p:nvPr>
        </p:nvSpPr>
        <p:spPr>
          <a:xfrm>
            <a:off x="4191000" y="345507"/>
            <a:ext cx="4743829" cy="3055800"/>
          </a:xfrm>
          <a:prstGeom prst="rect">
            <a:avLst/>
          </a:prstGeom>
        </p:spPr>
        <p:txBody>
          <a:bodyPr spcFirstLastPara="1" wrap="square" lIns="91425" tIns="91425" rIns="91425" bIns="91425" anchor="t" anchorCtr="0">
            <a:noAutofit/>
          </a:bodyPr>
          <a:lstStyle/>
          <a:p>
            <a:pPr marL="0" indent="0" algn="r" rtl="1">
              <a:buNone/>
            </a:pPr>
            <a:r>
              <a:rPr lang="fa-IR" b="1" dirty="0">
                <a:solidFill>
                  <a:srgbClr val="361B00"/>
                </a:solidFill>
                <a:cs typeface="B Mitra" panose="00000400000000000000" pitchFamily="2" charset="-78"/>
              </a:rPr>
              <a:t>در تاریخ 97/05/14جلسه ای با حضورمعاونت غذا و دارو، صنعت و معدن و تجارت، شورای هماهنگی، مجمع امور صنفی و جمعی از عطاران تشکیل شد...</a:t>
            </a:r>
            <a:endParaRPr lang="en-US" b="1" dirty="0">
              <a:solidFill>
                <a:srgbClr val="361B00"/>
              </a:solidFill>
              <a:cs typeface="B Mitra" panose="00000400000000000000" pitchFamily="2" charset="-78"/>
            </a:endParaRPr>
          </a:p>
          <a:p>
            <a:pPr marL="0" lvl="0" indent="0" algn="r" rtl="1">
              <a:spcBef>
                <a:spcPts val="600"/>
              </a:spcBef>
              <a:spcAft>
                <a:spcPts val="0"/>
              </a:spcAft>
              <a:buNone/>
            </a:pPr>
            <a:endParaRPr sz="2400" dirty="0">
              <a:solidFill>
                <a:srgbClr val="51B148"/>
              </a:solidFill>
            </a:endParaRPr>
          </a:p>
        </p:txBody>
      </p:sp>
      <p:sp>
        <p:nvSpPr>
          <p:cNvPr id="350" name="Google Shape;350;p3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27</a:t>
            </a:fld>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495550"/>
            <a:ext cx="4419600" cy="2396345"/>
          </a:xfrm>
          <a:prstGeom prst="rect">
            <a:avLst/>
          </a:prstGeom>
          <a:ln w="57150">
            <a:solidFill>
              <a:srgbClr val="92D050"/>
            </a:solidFill>
            <a:prstDash val="sysDash"/>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title"/>
          </p:nvPr>
        </p:nvSpPr>
        <p:spPr>
          <a:xfrm>
            <a:off x="1600200" y="133350"/>
            <a:ext cx="7467600" cy="690900"/>
          </a:xfrm>
          <a:prstGeom prst="rect">
            <a:avLst/>
          </a:prstGeom>
          <a:solidFill>
            <a:schemeClr val="accent1">
              <a:lumMod val="75000"/>
            </a:schemeClr>
          </a:solidFill>
          <a:ln>
            <a:solidFill>
              <a:srgbClr val="FFFF00"/>
            </a:solidFill>
          </a:ln>
        </p:spPr>
        <p:txBody>
          <a:bodyPr spcFirstLastPara="1" wrap="square" lIns="91425" tIns="91425" rIns="91425" bIns="91425" anchor="b" anchorCtr="0">
            <a:noAutofit/>
          </a:bodyPr>
          <a:lstStyle/>
          <a:p>
            <a:pPr marL="0" lvl="0" indent="0" algn="r" rtl="1">
              <a:spcBef>
                <a:spcPts val="0"/>
              </a:spcBef>
              <a:spcAft>
                <a:spcPts val="0"/>
              </a:spcAft>
              <a:buNone/>
            </a:pPr>
            <a:r>
              <a:rPr lang="fa-IR" sz="2800" dirty="0" smtClean="0">
                <a:cs typeface="B Titr" panose="00000700000000000000" pitchFamily="2" charset="-78"/>
              </a:rPr>
              <a:t>آموزش فردی عطاران</a:t>
            </a:r>
            <a:endParaRPr sz="2800" dirty="0">
              <a:cs typeface="B Titr" panose="00000700000000000000" pitchFamily="2" charset="-78"/>
            </a:endParaRPr>
          </a:p>
        </p:txBody>
      </p:sp>
      <p:sp>
        <p:nvSpPr>
          <p:cNvPr id="115" name="Google Shape;115;p15"/>
          <p:cNvSpPr txBox="1">
            <a:spLocks noGrp="1"/>
          </p:cNvSpPr>
          <p:nvPr>
            <p:ph type="body" idx="1"/>
          </p:nvPr>
        </p:nvSpPr>
        <p:spPr>
          <a:xfrm>
            <a:off x="3429000" y="1047750"/>
            <a:ext cx="5486400" cy="2364300"/>
          </a:xfrm>
          <a:prstGeom prst="rect">
            <a:avLst/>
          </a:prstGeom>
        </p:spPr>
        <p:txBody>
          <a:bodyPr spcFirstLastPara="1" wrap="square" lIns="91425" tIns="91425" rIns="91425" bIns="91425" anchor="t" anchorCtr="0">
            <a:noAutofit/>
          </a:bodyPr>
          <a:lstStyle/>
          <a:p>
            <a:pPr marL="342900" lvl="0" algn="just" rtl="1">
              <a:spcBef>
                <a:spcPts val="600"/>
              </a:spcBef>
              <a:spcAft>
                <a:spcPts val="1800"/>
              </a:spcAft>
              <a:buClr>
                <a:srgbClr val="92D050"/>
              </a:buClr>
              <a:buSzPts val="1100"/>
              <a:buFont typeface="Pontano Sans" panose="020B0604020202020204" charset="0"/>
              <a:buChar char="◄"/>
            </a:pPr>
            <a:r>
              <a:rPr lang="fa-IR" sz="2000" dirty="0" smtClean="0">
                <a:solidFill>
                  <a:srgbClr val="3E1F00"/>
                </a:solidFill>
                <a:cs typeface="B Mitra" panose="00000400000000000000" pitchFamily="2" charset="-78"/>
              </a:rPr>
              <a:t>عطاری ها مجاز به عرضه هیچ نوع شکل دارویی شیمیایی و گیاهی (قرص، کپسول، شربت، قطره و ...) نیستند.</a:t>
            </a:r>
          </a:p>
          <a:p>
            <a:pPr marL="342900" lvl="0" algn="just" rtl="1">
              <a:spcBef>
                <a:spcPts val="600"/>
              </a:spcBef>
              <a:spcAft>
                <a:spcPts val="1800"/>
              </a:spcAft>
              <a:buClr>
                <a:srgbClr val="92D050"/>
              </a:buClr>
              <a:buSzPts val="1100"/>
              <a:buFont typeface="Pontano Sans" panose="020B0604020202020204" charset="0"/>
              <a:buChar char="◄"/>
            </a:pPr>
            <a:r>
              <a:rPr lang="fa-IR" sz="2000" dirty="0" smtClean="0">
                <a:solidFill>
                  <a:srgbClr val="3E1F00"/>
                </a:solidFill>
                <a:cs typeface="B Mitra" panose="00000400000000000000" pitchFamily="2" charset="-78"/>
              </a:rPr>
              <a:t>پودر کردن اندام های گیاهی و اختلاط آن ها ممنوع می باشد.</a:t>
            </a:r>
          </a:p>
          <a:p>
            <a:pPr marL="342900" lvl="0" algn="just" rtl="1">
              <a:spcBef>
                <a:spcPts val="600"/>
              </a:spcBef>
              <a:spcAft>
                <a:spcPts val="1800"/>
              </a:spcAft>
              <a:buClr>
                <a:srgbClr val="92D050"/>
              </a:buClr>
              <a:buSzPts val="1100"/>
              <a:buFont typeface="Pontano Sans" panose="020B0604020202020204" charset="0"/>
              <a:buChar char="◄"/>
            </a:pPr>
            <a:r>
              <a:rPr lang="fa-IR" sz="2000" dirty="0" smtClean="0">
                <a:solidFill>
                  <a:srgbClr val="3E1F00"/>
                </a:solidFill>
                <a:cs typeface="B Mitra" panose="00000400000000000000" pitchFamily="2" charset="-78"/>
              </a:rPr>
              <a:t>بسته بندی و تجویز گیاهان یا پودرهای آن ممنوع می باشد.</a:t>
            </a:r>
          </a:p>
          <a:p>
            <a:pPr marL="342900" lvl="0" algn="just" rtl="1">
              <a:spcBef>
                <a:spcPts val="600"/>
              </a:spcBef>
              <a:spcAft>
                <a:spcPts val="0"/>
              </a:spcAft>
              <a:buClr>
                <a:srgbClr val="92D050"/>
              </a:buClr>
              <a:buSzPts val="1100"/>
              <a:buFont typeface="Pontano Sans" panose="020B0604020202020204" charset="0"/>
              <a:buChar char="◄"/>
            </a:pPr>
            <a:r>
              <a:rPr lang="fa-IR" sz="2000" dirty="0" smtClean="0">
                <a:solidFill>
                  <a:srgbClr val="3E1F00"/>
                </a:solidFill>
                <a:cs typeface="B Mitra" panose="00000400000000000000" pitchFamily="2" charset="-78"/>
              </a:rPr>
              <a:t>عرضه و فروش هرگونه داروی شیمیایی، داروی ترکیبی گیاهی و شیمیایی، داروهای دست ساز، داروهای فاقد برچسب، داروهای تولید شده در مراکز غیرمجاز، انجام فرمولاسیون، عرضه گیاهان دارویی آلوده و یا تاریخ گذشته، ویزیت و معاینه ممنوع می باشد. </a:t>
            </a:r>
            <a:endParaRPr sz="1200" dirty="0">
              <a:solidFill>
                <a:srgbClr val="3E1F00"/>
              </a:solidFill>
              <a:cs typeface="B Mitra" panose="00000400000000000000" pitchFamily="2" charset="-78"/>
            </a:endParaRPr>
          </a:p>
        </p:txBody>
      </p:sp>
      <p:sp>
        <p:nvSpPr>
          <p:cNvPr id="117" name="Google Shape;117;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28</a:t>
            </a:fld>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ctrTitle" idx="4294967295"/>
          </p:nvPr>
        </p:nvSpPr>
        <p:spPr>
          <a:xfrm>
            <a:off x="685800" y="2800350"/>
            <a:ext cx="77724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fa-IR" sz="6000" dirty="0" smtClean="0">
                <a:solidFill>
                  <a:srgbClr val="FFFFFF"/>
                </a:solidFill>
                <a:cs typeface="B Titr" panose="00000700000000000000" pitchFamily="2" charset="-78"/>
              </a:rPr>
              <a:t>اخذ تعهد از عطاران</a:t>
            </a:r>
            <a:br>
              <a:rPr lang="fa-IR" sz="6000" dirty="0" smtClean="0">
                <a:solidFill>
                  <a:srgbClr val="FFFFFF"/>
                </a:solidFill>
                <a:cs typeface="B Titr" panose="00000700000000000000" pitchFamily="2" charset="-78"/>
              </a:rPr>
            </a:br>
            <a:r>
              <a:rPr lang="fa-IR" sz="6000" dirty="0" smtClean="0">
                <a:solidFill>
                  <a:srgbClr val="FFFFFF"/>
                </a:solidFill>
                <a:cs typeface="B Titr" panose="00000700000000000000" pitchFamily="2" charset="-78"/>
              </a:rPr>
              <a:t>پیش از دریافت و تمدید جواز کسب</a:t>
            </a:r>
            <a:endParaRPr sz="6000" dirty="0">
              <a:solidFill>
                <a:srgbClr val="FFFFFF"/>
              </a:solidFill>
              <a:cs typeface="B Titr" panose="00000700000000000000" pitchFamily="2" charset="-78"/>
            </a:endParaRPr>
          </a:p>
        </p:txBody>
      </p:sp>
      <p:sp>
        <p:nvSpPr>
          <p:cNvPr id="240" name="Google Shape;240;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29</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940" y="-43548"/>
            <a:ext cx="5562600" cy="5143500"/>
          </a:xfrm>
          <a:prstGeom prst="rect">
            <a:avLst/>
          </a:prstGeom>
        </p:spPr>
      </p:pic>
      <p:grpSp>
        <p:nvGrpSpPr>
          <p:cNvPr id="5" name="Google Shape;432;p40"/>
          <p:cNvGrpSpPr/>
          <p:nvPr/>
        </p:nvGrpSpPr>
        <p:grpSpPr>
          <a:xfrm>
            <a:off x="1260195" y="4414563"/>
            <a:ext cx="661481" cy="609600"/>
            <a:chOff x="5926225" y="921350"/>
            <a:chExt cx="517800" cy="504350"/>
          </a:xfrm>
          <a:solidFill>
            <a:srgbClr val="FFFF00"/>
          </a:solidFill>
        </p:grpSpPr>
        <p:sp>
          <p:nvSpPr>
            <p:cNvPr id="6" name="Google Shape;433;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4;p40"/>
            <p:cNvSpPr/>
            <p:nvPr/>
          </p:nvSpPr>
          <p:spPr>
            <a:xfrm>
              <a:off x="6016598"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a:t>
            </a:fld>
            <a:endParaRPr/>
          </a:p>
        </p:txBody>
      </p:sp>
      <p:sp>
        <p:nvSpPr>
          <p:cNvPr id="339" name="Google Shape;339;p37"/>
          <p:cNvSpPr txBox="1">
            <a:spLocks noGrp="1"/>
          </p:cNvSpPr>
          <p:nvPr>
            <p:ph type="ctrTitle" idx="4294967295"/>
          </p:nvPr>
        </p:nvSpPr>
        <p:spPr>
          <a:xfrm>
            <a:off x="76200" y="1430950"/>
            <a:ext cx="4495800" cy="12932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fa-IR" dirty="0" smtClean="0">
                <a:solidFill>
                  <a:schemeClr val="bg1"/>
                </a:solidFill>
                <a:cs typeface="B Titr" panose="00000700000000000000" pitchFamily="2" charset="-78"/>
              </a:rPr>
              <a:t>ضوابط فنی و علمی فروشندگان گیاهان دارویی</a:t>
            </a:r>
            <a:endParaRPr dirty="0">
              <a:solidFill>
                <a:schemeClr val="bg1"/>
              </a:solidFill>
              <a:cs typeface="B Titr" panose="00000700000000000000" pitchFamily="2" charset="-78"/>
            </a:endParaRPr>
          </a:p>
        </p:txBody>
      </p:sp>
      <p:sp>
        <p:nvSpPr>
          <p:cNvPr id="341" name="Google Shape;341;p37"/>
          <p:cNvSpPr/>
          <p:nvPr/>
        </p:nvSpPr>
        <p:spPr>
          <a:xfrm>
            <a:off x="5020246" y="816383"/>
            <a:ext cx="2713515" cy="2468231"/>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rot="2240807">
            <a:off x="6269797" y="3349126"/>
            <a:ext cx="1651746" cy="100249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rot="-6741915">
            <a:off x="7586101" y="2562766"/>
            <a:ext cx="640976" cy="99833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917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8"/>
          <p:cNvSpPr txBox="1">
            <a:spLocks noGrp="1"/>
          </p:cNvSpPr>
          <p:nvPr>
            <p:ph type="body" idx="1"/>
          </p:nvPr>
        </p:nvSpPr>
        <p:spPr>
          <a:xfrm>
            <a:off x="3810000" y="361950"/>
            <a:ext cx="5029200" cy="819900"/>
          </a:xfrm>
          <a:prstGeom prst="rect">
            <a:avLst/>
          </a:prstGeom>
        </p:spPr>
        <p:txBody>
          <a:bodyPr spcFirstLastPara="1" wrap="square" lIns="91425" tIns="91425" rIns="91425" bIns="91425" anchor="t" anchorCtr="0">
            <a:noAutofit/>
          </a:bodyPr>
          <a:lstStyle/>
          <a:p>
            <a:pPr marL="0" lvl="0" indent="0" algn="r" rtl="1">
              <a:lnSpc>
                <a:spcPct val="150000"/>
              </a:lnSpc>
              <a:buNone/>
            </a:pPr>
            <a:r>
              <a:rPr lang="fa-IR" sz="3600" b="1" i="0" dirty="0" smtClean="0">
                <a:solidFill>
                  <a:schemeClr val="accent4">
                    <a:lumMod val="50000"/>
                  </a:schemeClr>
                </a:solidFill>
                <a:cs typeface="B Titr" panose="00000700000000000000" pitchFamily="2" charset="-78"/>
              </a:rPr>
              <a:t>برنامه ریزی بازدید های مشترک از عطاری ها و تکمیل چک لیست </a:t>
            </a:r>
            <a:endParaRPr sz="3600" b="1" i="0" dirty="0">
              <a:solidFill>
                <a:schemeClr val="accent4">
                  <a:lumMod val="50000"/>
                </a:schemeClr>
              </a:solidFill>
              <a:cs typeface="B Titr" panose="00000700000000000000" pitchFamily="2" charset="-78"/>
            </a:endParaRPr>
          </a:p>
        </p:txBody>
      </p:sp>
      <p:sp>
        <p:nvSpPr>
          <p:cNvPr id="139" name="Google Shape;13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30</a:t>
            </a:fld>
            <a:endParaRPr/>
          </a:p>
        </p:txBody>
      </p:sp>
      <p:grpSp>
        <p:nvGrpSpPr>
          <p:cNvPr id="4" name="Google Shape;520;p40"/>
          <p:cNvGrpSpPr/>
          <p:nvPr/>
        </p:nvGrpSpPr>
        <p:grpSpPr>
          <a:xfrm rot="5561196">
            <a:off x="3005698" y="2197955"/>
            <a:ext cx="1795779" cy="1933929"/>
            <a:chOff x="3955900" y="2984500"/>
            <a:chExt cx="414000" cy="422525"/>
          </a:xfrm>
        </p:grpSpPr>
        <p:sp>
          <p:nvSpPr>
            <p:cNvPr id="5" name="Google Shape;521;p40"/>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22;p40"/>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23;p40"/>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432;p40"/>
          <p:cNvGrpSpPr/>
          <p:nvPr/>
        </p:nvGrpSpPr>
        <p:grpSpPr>
          <a:xfrm>
            <a:off x="3579011" y="361950"/>
            <a:ext cx="990600" cy="848871"/>
            <a:chOff x="5926225" y="921350"/>
            <a:chExt cx="517800" cy="504350"/>
          </a:xfrm>
          <a:solidFill>
            <a:srgbClr val="FFFF00"/>
          </a:solidFill>
        </p:grpSpPr>
        <p:sp>
          <p:nvSpPr>
            <p:cNvPr id="9" name="Google Shape;433;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4;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7453524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pTop\Desktop\نامه دادستان.tif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2162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2343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4294967295"/>
          </p:nvPr>
        </p:nvSpPr>
        <p:spPr>
          <a:xfrm>
            <a:off x="0" y="4749800"/>
            <a:ext cx="549275" cy="393700"/>
          </a:xfrm>
        </p:spPr>
        <p:txBody>
          <a:bodyPr/>
          <a:lstStyle/>
          <a:p>
            <a:pPr marL="0" lvl="0" indent="0" algn="l" rtl="0">
              <a:spcBef>
                <a:spcPts val="0"/>
              </a:spcBef>
              <a:spcAft>
                <a:spcPts val="0"/>
              </a:spcAft>
              <a:buNone/>
            </a:pPr>
            <a:fld id="{00000000-1234-1234-1234-123412341234}" type="slidenum">
              <a:rPr lang="en" smtClean="0"/>
              <a:t>32</a:t>
            </a:fld>
            <a:endParaRPr lang="en"/>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873" y="-29936"/>
            <a:ext cx="4331127" cy="5143500"/>
          </a:xfrm>
          <a:prstGeom prst="rect">
            <a:avLst/>
          </a:prstGeom>
        </p:spPr>
      </p:pic>
    </p:spTree>
    <p:extLst>
      <p:ext uri="{BB962C8B-B14F-4D97-AF65-F5344CB8AC3E}">
        <p14:creationId xmlns:p14="http://schemas.microsoft.com/office/powerpoint/2010/main" val="39459613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33</a:t>
            </a:fld>
            <a:endParaRPr lang="en"/>
          </a:p>
        </p:txBody>
      </p:sp>
      <p:pic>
        <p:nvPicPr>
          <p:cNvPr id="4" name="Picture 3" descr="چک لیست بازرسی از عطاری ها - Microsoft Word"/>
          <p:cNvPicPr>
            <a:picLocks noChangeAspect="1"/>
          </p:cNvPicPr>
          <p:nvPr/>
        </p:nvPicPr>
        <p:blipFill>
          <a:blip r:embed="rId2">
            <a:extLst>
              <a:ext uri="{BEBA8EAE-BF5A-486C-A8C5-ECC9F3942E4B}">
                <a14:imgProps xmlns:a14="http://schemas.microsoft.com/office/drawing/2010/main">
                  <a14:imgLayer r:embed="rId3">
                    <a14:imgEffect>
                      <a14:backgroundRemoval t="10000" b="93200" l="9954" r="89969"/>
                    </a14:imgEffect>
                  </a14:imgLayer>
                </a14:imgProps>
              </a:ext>
              <a:ext uri="{28A0092B-C50C-407E-A947-70E740481C1C}">
                <a14:useLocalDpi xmlns:a14="http://schemas.microsoft.com/office/drawing/2010/main" val="0"/>
              </a:ext>
            </a:extLst>
          </a:blip>
          <a:stretch>
            <a:fillRect/>
          </a:stretch>
        </p:blipFill>
        <p:spPr>
          <a:xfrm>
            <a:off x="-228600" y="-781050"/>
            <a:ext cx="9601200" cy="5924550"/>
          </a:xfrm>
          <a:prstGeom prst="rect">
            <a:avLst/>
          </a:prstGeom>
        </p:spPr>
      </p:pic>
      <p:sp>
        <p:nvSpPr>
          <p:cNvPr id="5" name="TextBox 4"/>
          <p:cNvSpPr txBox="1"/>
          <p:nvPr/>
        </p:nvSpPr>
        <p:spPr>
          <a:xfrm rot="16200000">
            <a:off x="5791200" y="1929139"/>
            <a:ext cx="4114801" cy="523220"/>
          </a:xfrm>
          <a:prstGeom prst="rect">
            <a:avLst/>
          </a:prstGeom>
          <a:solidFill>
            <a:srgbClr val="008A00">
              <a:alpha val="48000"/>
            </a:srgbClr>
          </a:solidFill>
        </p:spPr>
        <p:txBody>
          <a:bodyPr wrap="square" rtlCol="0">
            <a:spAutoFit/>
          </a:bodyPr>
          <a:lstStyle/>
          <a:p>
            <a:r>
              <a:rPr lang="fa-IR" sz="2800" dirty="0" smtClean="0">
                <a:solidFill>
                  <a:schemeClr val="accent1">
                    <a:lumMod val="50000"/>
                  </a:schemeClr>
                </a:solidFill>
                <a:cs typeface="B Titr" panose="00000700000000000000" pitchFamily="2" charset="-78"/>
              </a:rPr>
              <a:t>چک لیست بازدید از عطاری ها</a:t>
            </a:r>
            <a:endParaRPr lang="en-US" sz="2800" dirty="0">
              <a:solidFill>
                <a:schemeClr val="accent1">
                  <a:lumMod val="50000"/>
                </a:schemeClr>
              </a:solidFill>
              <a:cs typeface="B Titr" panose="00000700000000000000" pitchFamily="2" charset="-78"/>
            </a:endParaRPr>
          </a:p>
        </p:txBody>
      </p:sp>
    </p:spTree>
    <p:extLst>
      <p:ext uri="{BB962C8B-B14F-4D97-AF65-F5344CB8AC3E}">
        <p14:creationId xmlns:p14="http://schemas.microsoft.com/office/powerpoint/2010/main" val="5481034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34</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2279480393"/>
              </p:ext>
            </p:extLst>
          </p:nvPr>
        </p:nvGraphicFramePr>
        <p:xfrm>
          <a:off x="2133600" y="361953"/>
          <a:ext cx="5486400" cy="4389120"/>
        </p:xfrm>
        <a:graphic>
          <a:graphicData uri="http://schemas.openxmlformats.org/drawingml/2006/table">
            <a:tbl>
              <a:tblPr firstRow="1" firstCol="1" bandRow="1">
                <a:tableStyleId>{C19E9604-AB1B-45DE-A982-4D3291108545}</a:tableStyleId>
              </a:tblPr>
              <a:tblGrid>
                <a:gridCol w="5486400"/>
              </a:tblGrid>
              <a:tr h="317000">
                <a:tc>
                  <a:txBody>
                    <a:bodyPr/>
                    <a:lstStyle/>
                    <a:p>
                      <a:pPr marL="0" marR="0" algn="ctr" rtl="1">
                        <a:lnSpc>
                          <a:spcPct val="115000"/>
                        </a:lnSpc>
                        <a:spcBef>
                          <a:spcPts val="0"/>
                        </a:spcBef>
                        <a:spcAft>
                          <a:spcPts val="0"/>
                        </a:spcAft>
                      </a:pPr>
                      <a:r>
                        <a:rPr lang="ar-SA" sz="1400" dirty="0">
                          <a:effectLst/>
                          <a:cs typeface="B Nazanin" panose="00000400000000000000" pitchFamily="2" charset="-78"/>
                        </a:rPr>
                        <a:t>آیا افراد فاقد صلاحیت علمی و فنی در امور پزشکی و دارویی دخالت می کنند؟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317000">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فرآورده های قاچاق در عطاری نگهداری شده و به فروش می رسد؟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317000">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فرآورده های غیرمجاز در عطاری نگهداری شده و به فروش می رسد؟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317000">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فرآورده های دست ساز تقلبی به منظور درمان بیماری ها عرضه می شود؟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317000">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فرآورده های مخدر به منظور درمان بیماری ها عرضه می شود؟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317000">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فرآورده های روان گردان به منظور درمان بیماری ها عرضه می شود؟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317000">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فرآورده های تاریخ گذشته و یا با تاریخ مخدوش در عطاری ها وجود دارد؟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495748">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گیاهان دارویی بسته بندی شده در عطاری ها دارای پروانه ساخت معتبر از سازمان غذا و دارو است؟</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247874">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محیط عطاری </a:t>
                      </a:r>
                      <a:r>
                        <a:rPr lang="ar-SA" sz="1400" dirty="0" smtClean="0">
                          <a:effectLst/>
                          <a:cs typeface="B Nazanin" panose="00000400000000000000" pitchFamily="2" charset="-78"/>
                        </a:rPr>
                        <a:t>منظ</a:t>
                      </a:r>
                      <a:r>
                        <a:rPr lang="fa-IR" sz="1400" dirty="0" smtClean="0">
                          <a:effectLst/>
                          <a:cs typeface="B Nazanin" panose="00000400000000000000" pitchFamily="2" charset="-78"/>
                        </a:rPr>
                        <a:t>م</a:t>
                      </a:r>
                      <a:r>
                        <a:rPr lang="ar-SA" sz="1400" dirty="0" smtClean="0">
                          <a:effectLst/>
                          <a:cs typeface="B Nazanin" panose="00000400000000000000" pitchFamily="2" charset="-78"/>
                        </a:rPr>
                        <a:t> </a:t>
                      </a:r>
                      <a:r>
                        <a:rPr lang="ar-SA" sz="1400" dirty="0">
                          <a:effectLst/>
                          <a:cs typeface="B Nazanin" panose="00000400000000000000" pitchFamily="2" charset="-78"/>
                        </a:rPr>
                        <a:t>و تمیز است؟</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475499">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تمهیدات لازم و کافی برای کنترل حشرات و جوندگان( در صورت وجود آفات) انجام شده است؟</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r h="950999">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بسته بندی گیاهان دارویی توسط واحدهای عطاری و صرفا به هنگام عرضه به مشتری به شرطی که اصول بهداشتی را رعایت نماید و از بسته بندی های شفاف با قابلیت رویت محتویات بسته بندی استفاده شده باشد صورت می گیرد؟</a:t>
                      </a:r>
                      <a:endParaRPr lang="en-US" sz="1400" dirty="0">
                        <a:effectLst/>
                        <a:latin typeface="Calibri"/>
                        <a:ea typeface="Calibri"/>
                        <a:cs typeface="B Nazanin" panose="00000400000000000000" pitchFamily="2" charset="-78"/>
                      </a:endParaRPr>
                    </a:p>
                  </a:txBody>
                  <a:tcPr marL="36256" marR="36256" marT="0" marB="0">
                    <a:solidFill>
                      <a:schemeClr val="bg1">
                        <a:alpha val="91000"/>
                      </a:schemeClr>
                    </a:solidFill>
                  </a:tcPr>
                </a:tc>
              </a:tr>
            </a:tbl>
          </a:graphicData>
        </a:graphic>
      </p:graphicFrame>
      <p:grpSp>
        <p:nvGrpSpPr>
          <p:cNvPr id="4" name="Google Shape;432;p40"/>
          <p:cNvGrpSpPr/>
          <p:nvPr/>
        </p:nvGrpSpPr>
        <p:grpSpPr>
          <a:xfrm>
            <a:off x="1981200" y="1325332"/>
            <a:ext cx="337492" cy="295320"/>
            <a:chOff x="5926225" y="921350"/>
            <a:chExt cx="517800" cy="504350"/>
          </a:xfrm>
          <a:solidFill>
            <a:srgbClr val="FFFF00"/>
          </a:solidFill>
        </p:grpSpPr>
        <p:sp>
          <p:nvSpPr>
            <p:cNvPr id="5" name="Google Shape;433;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434;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17421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35</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2178257374"/>
              </p:ext>
            </p:extLst>
          </p:nvPr>
        </p:nvGraphicFramePr>
        <p:xfrm>
          <a:off x="2209800" y="590550"/>
          <a:ext cx="5486400" cy="3962400"/>
        </p:xfrm>
        <a:graphic>
          <a:graphicData uri="http://schemas.openxmlformats.org/drawingml/2006/table">
            <a:tbl>
              <a:tblPr firstRow="1" firstCol="1" bandRow="1">
                <a:tableStyleId>{C19E9604-AB1B-45DE-A982-4D3291108545}</a:tableStyleId>
              </a:tblPr>
              <a:tblGrid>
                <a:gridCol w="5486400"/>
              </a:tblGrid>
              <a:tr h="462009">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عرضه عرقیات گیاهی بسته بندی شده فاقد پروانه ساخت معتبر وجود دارد؟</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r h="462009">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عرضه عرقیات گیاهی بسته بندی شده دارای پروانه ساخت معتبر صورت می گیرد؟</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r h="693021">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تولید و بسته بندی اسانس ها و روغن های طبیعی</a:t>
                      </a:r>
                      <a:r>
                        <a:rPr lang="fa-IR" sz="1400" dirty="0">
                          <a:effectLst/>
                          <a:cs typeface="B Nazanin" panose="00000400000000000000" pitchFamily="2" charset="-78"/>
                        </a:rPr>
                        <a:t> و عصاره های گیاهی در عطاری صورت می گیرد؟</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r h="745161">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هرگونه تبلیغات غیرقانونی و فریبنده نظیر درمان چاقی، لاغری، ترک اعتیاد، ناباروری، مشکلات جنسی، ریزش مو، بیماری های پوستی و... در واحدهای عطاری وجود دارد؟</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r h="462009">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شکل ظاهری گیاهان دارویی در عطاری با نام آن ها مطابقت دارند؟</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r h="462009">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متصدی عطاری همکاری لازم با بازرسین دارد؟</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r h="676182">
                <a:tc>
                  <a:txBody>
                    <a:bodyPr/>
                    <a:lstStyle/>
                    <a:p>
                      <a:pPr marL="0" marR="0" algn="ctr">
                        <a:lnSpc>
                          <a:spcPct val="115000"/>
                        </a:lnSpc>
                        <a:spcBef>
                          <a:spcPts val="0"/>
                        </a:spcBef>
                        <a:spcAft>
                          <a:spcPts val="0"/>
                        </a:spcAft>
                      </a:pPr>
                      <a:r>
                        <a:rPr lang="ar-SA" sz="1400" dirty="0">
                          <a:effectLst/>
                          <a:cs typeface="B Nazanin" panose="00000400000000000000" pitchFamily="2" charset="-78"/>
                        </a:rPr>
                        <a:t>آیا گیاهان سمی زیر در عطاری به طور معمول عرضه می شود؟</a:t>
                      </a:r>
                      <a:endParaRPr lang="en-US" sz="1400" dirty="0">
                        <a:effectLst/>
                        <a:cs typeface="B Nazanin" panose="00000400000000000000" pitchFamily="2" charset="-78"/>
                      </a:endParaRPr>
                    </a:p>
                    <a:p>
                      <a:pPr marL="0" marR="0" algn="ctr">
                        <a:lnSpc>
                          <a:spcPct val="115000"/>
                        </a:lnSpc>
                        <a:spcBef>
                          <a:spcPts val="0"/>
                        </a:spcBef>
                        <a:spcAft>
                          <a:spcPts val="0"/>
                        </a:spcAft>
                      </a:pPr>
                      <a:r>
                        <a:rPr lang="ar-SA" sz="1400" dirty="0">
                          <a:effectLst/>
                          <a:cs typeface="B Nazanin" panose="00000400000000000000" pitchFamily="2" charset="-78"/>
                        </a:rPr>
                        <a:t>-گیاهانی نظیر: تاتوره، بذرالبنج، عنبالثعلب، بیش، خریق، آزارقی و...</a:t>
                      </a:r>
                      <a:endParaRPr lang="en-US" sz="1400" dirty="0">
                        <a:effectLst/>
                        <a:latin typeface="Calibri"/>
                        <a:ea typeface="Calibri"/>
                        <a:cs typeface="B Nazanin" panose="00000400000000000000" pitchFamily="2" charset="-78"/>
                      </a:endParaRPr>
                    </a:p>
                  </a:txBody>
                  <a:tcPr marL="51521" marR="51521" marT="0" marB="0">
                    <a:solidFill>
                      <a:schemeClr val="bg1">
                        <a:alpha val="90000"/>
                      </a:schemeClr>
                    </a:solidFill>
                  </a:tcPr>
                </a:tc>
              </a:tr>
            </a:tbl>
          </a:graphicData>
        </a:graphic>
      </p:graphicFrame>
    </p:spTree>
    <p:extLst>
      <p:ext uri="{BB962C8B-B14F-4D97-AF65-F5344CB8AC3E}">
        <p14:creationId xmlns:p14="http://schemas.microsoft.com/office/powerpoint/2010/main" val="4127953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36</a:t>
            </a:fld>
            <a:endParaRPr lang="en"/>
          </a:p>
        </p:txBody>
      </p:sp>
      <p:graphicFrame>
        <p:nvGraphicFramePr>
          <p:cNvPr id="4" name="Table 3"/>
          <p:cNvGraphicFramePr>
            <a:graphicFrameLocks noGrp="1"/>
          </p:cNvGraphicFramePr>
          <p:nvPr>
            <p:extLst>
              <p:ext uri="{D42A27DB-BD31-4B8C-83A1-F6EECF244321}">
                <p14:modId xmlns:p14="http://schemas.microsoft.com/office/powerpoint/2010/main" val="4266369419"/>
              </p:ext>
            </p:extLst>
          </p:nvPr>
        </p:nvGraphicFramePr>
        <p:xfrm>
          <a:off x="1905000" y="438150"/>
          <a:ext cx="5486400" cy="4389120"/>
        </p:xfrm>
        <a:graphic>
          <a:graphicData uri="http://schemas.openxmlformats.org/drawingml/2006/table">
            <a:tbl>
              <a:tblPr firstRow="1" firstCol="1" bandRow="1">
                <a:tableStyleId>{C19E9604-AB1B-45DE-A982-4D3291108545}</a:tableStyleId>
              </a:tblPr>
              <a:tblGrid>
                <a:gridCol w="584790"/>
                <a:gridCol w="489098"/>
                <a:gridCol w="691116"/>
                <a:gridCol w="584790"/>
                <a:gridCol w="797442"/>
                <a:gridCol w="956932"/>
                <a:gridCol w="1010093"/>
                <a:gridCol w="372139"/>
              </a:tblGrid>
              <a:tr h="435814">
                <a:tc>
                  <a:txBody>
                    <a:bodyPr/>
                    <a:lstStyle/>
                    <a:p>
                      <a:pPr marL="0" marR="0" algn="ctr">
                        <a:lnSpc>
                          <a:spcPct val="115000"/>
                        </a:lnSpc>
                        <a:spcBef>
                          <a:spcPts val="0"/>
                        </a:spcBef>
                        <a:spcAft>
                          <a:spcPts val="0"/>
                        </a:spcAft>
                      </a:pPr>
                      <a:r>
                        <a:rPr lang="ar-SA" sz="900" dirty="0">
                          <a:effectLst/>
                          <a:cs typeface="B Nazanin" panose="00000400000000000000" pitchFamily="2" charset="-78"/>
                        </a:rPr>
                        <a:t>قیمت واحد</a:t>
                      </a:r>
                      <a:endParaRPr lang="en-US" sz="800" dirty="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a:effectLst/>
                          <a:cs typeface="B Nazanin" panose="00000400000000000000" pitchFamily="2" charset="-78"/>
                        </a:rPr>
                        <a:t>تعداد</a:t>
                      </a:r>
                      <a:endParaRPr lang="en-US" sz="80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a:effectLst/>
                          <a:cs typeface="B Nazanin" panose="00000400000000000000" pitchFamily="2" charset="-78"/>
                        </a:rPr>
                        <a:t>مورد مصرف</a:t>
                      </a:r>
                      <a:endParaRPr lang="en-US" sz="80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a:effectLst/>
                          <a:cs typeface="B Nazanin" panose="00000400000000000000" pitchFamily="2" charset="-78"/>
                        </a:rPr>
                        <a:t>ایرانی/ خارجی</a:t>
                      </a:r>
                      <a:endParaRPr lang="en-US" sz="80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a:effectLst/>
                          <a:cs typeface="B Nazanin" panose="00000400000000000000" pitchFamily="2" charset="-78"/>
                        </a:rPr>
                        <a:t>قاچاق/غیرمجاز/تقلبی</a:t>
                      </a:r>
                      <a:endParaRPr lang="en-US" sz="80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a:effectLst/>
                          <a:cs typeface="B Nazanin" panose="00000400000000000000" pitchFamily="2" charset="-78"/>
                        </a:rPr>
                        <a:t>مکمل/فرآورده های طبیعی/داروی سنتی و...</a:t>
                      </a:r>
                      <a:endParaRPr lang="en-US" sz="80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dirty="0">
                          <a:effectLst/>
                          <a:cs typeface="B Nazanin" panose="00000400000000000000" pitchFamily="2" charset="-78"/>
                        </a:rPr>
                        <a:t>نام</a:t>
                      </a:r>
                      <a:endParaRPr lang="en-US" sz="800" dirty="0">
                        <a:effectLst/>
                        <a:latin typeface="Calibri"/>
                        <a:ea typeface="Calibri"/>
                        <a:cs typeface="B Nazanin" panose="00000400000000000000" pitchFamily="2" charset="-78"/>
                      </a:endParaRPr>
                    </a:p>
                  </a:txBody>
                  <a:tcPr marL="32834" marR="32834" marT="0" marB="0" anchor="ctr">
                    <a:solidFill>
                      <a:schemeClr val="bg1">
                        <a:alpha val="89000"/>
                      </a:schemeClr>
                    </a:solidFill>
                  </a:tcPr>
                </a:tc>
                <a:tc>
                  <a:txBody>
                    <a:bodyPr/>
                    <a:lstStyle/>
                    <a:p>
                      <a:pPr marL="0" marR="0" algn="ctr">
                        <a:lnSpc>
                          <a:spcPct val="115000"/>
                        </a:lnSpc>
                        <a:spcBef>
                          <a:spcPts val="0"/>
                        </a:spcBef>
                        <a:spcAft>
                          <a:spcPts val="0"/>
                        </a:spcAft>
                      </a:pPr>
                      <a:r>
                        <a:rPr lang="ar-SA" sz="900" dirty="0">
                          <a:effectLst/>
                          <a:cs typeface="B Nazanin" panose="00000400000000000000" pitchFamily="2" charset="-78"/>
                        </a:rPr>
                        <a:t>ردیف</a:t>
                      </a:r>
                      <a:endParaRPr lang="en-US" sz="800" dirty="0">
                        <a:effectLst/>
                        <a:latin typeface="Calibri"/>
                        <a:ea typeface="Calibri"/>
                        <a:cs typeface="B Nazanin" panose="00000400000000000000" pitchFamily="2" charset="-78"/>
                      </a:endParaRPr>
                    </a:p>
                  </a:txBody>
                  <a:tcPr marL="32834" marR="32834" marT="0" marB="0" anchor="ctr">
                    <a:solidFill>
                      <a:schemeClr val="bg1">
                        <a:alpha val="89000"/>
                      </a:schemeClr>
                    </a:solidFill>
                  </a:tcPr>
                </a:tc>
              </a:tr>
              <a:tr h="303430">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cs typeface="B Nazanin" panose="00000400000000000000" pitchFamily="2" charset="-78"/>
                      </a:endParaRPr>
                    </a:p>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rtl="1">
                        <a:lnSpc>
                          <a:spcPct val="115000"/>
                        </a:lnSpc>
                        <a:spcBef>
                          <a:spcPts val="0"/>
                        </a:spcBef>
                        <a:spcAft>
                          <a:spcPts val="0"/>
                        </a:spcAft>
                      </a:pPr>
                      <a:r>
                        <a:rPr lang="ar-SA" sz="600">
                          <a:effectLst/>
                          <a:cs typeface="B Nazanin" panose="00000400000000000000" pitchFamily="2" charset="-78"/>
                        </a:rPr>
                        <a:t>1</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303430">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cs typeface="B Nazanin" panose="00000400000000000000" pitchFamily="2" charset="-78"/>
                      </a:endParaRPr>
                    </a:p>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rtl="1">
                        <a:lnSpc>
                          <a:spcPct val="115000"/>
                        </a:lnSpc>
                        <a:spcBef>
                          <a:spcPts val="0"/>
                        </a:spcBef>
                        <a:spcAft>
                          <a:spcPts val="0"/>
                        </a:spcAft>
                      </a:pPr>
                      <a:r>
                        <a:rPr lang="ar-SA" sz="600">
                          <a:effectLst/>
                          <a:cs typeface="B Nazanin" panose="00000400000000000000" pitchFamily="2" charset="-78"/>
                        </a:rPr>
                        <a:t>2</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303430">
                <a:tc>
                  <a:txBody>
                    <a:bodyPr/>
                    <a:lstStyle/>
                    <a:p>
                      <a:pPr marL="0" marR="0">
                        <a:lnSpc>
                          <a:spcPct val="115000"/>
                        </a:lnSpc>
                        <a:spcBef>
                          <a:spcPts val="0"/>
                        </a:spcBef>
                        <a:spcAft>
                          <a:spcPts val="0"/>
                        </a:spcAft>
                      </a:pPr>
                      <a:r>
                        <a:rPr lang="en-US" sz="600" dirty="0">
                          <a:effectLst/>
                          <a:cs typeface="B Nazanin" panose="00000400000000000000" pitchFamily="2" charset="-78"/>
                        </a:rPr>
                        <a:t> </a:t>
                      </a:r>
                      <a:endParaRPr lang="en-US" sz="500" dirty="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cs typeface="B Nazanin" panose="00000400000000000000" pitchFamily="2" charset="-78"/>
                      </a:endParaRPr>
                    </a:p>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rtl="1">
                        <a:lnSpc>
                          <a:spcPct val="115000"/>
                        </a:lnSpc>
                        <a:spcBef>
                          <a:spcPts val="0"/>
                        </a:spcBef>
                        <a:spcAft>
                          <a:spcPts val="0"/>
                        </a:spcAft>
                      </a:pPr>
                      <a:r>
                        <a:rPr lang="ar-SA" sz="600">
                          <a:effectLst/>
                          <a:cs typeface="B Nazanin" panose="00000400000000000000" pitchFamily="2" charset="-78"/>
                        </a:rPr>
                        <a:t>3</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303430">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cs typeface="B Nazanin" panose="00000400000000000000" pitchFamily="2" charset="-78"/>
                      </a:endParaRPr>
                    </a:p>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rtl="1">
                        <a:lnSpc>
                          <a:spcPct val="115000"/>
                        </a:lnSpc>
                        <a:spcBef>
                          <a:spcPts val="0"/>
                        </a:spcBef>
                        <a:spcAft>
                          <a:spcPts val="0"/>
                        </a:spcAft>
                      </a:pPr>
                      <a:r>
                        <a:rPr lang="ar-SA" sz="600">
                          <a:effectLst/>
                          <a:cs typeface="B Nazanin" panose="00000400000000000000" pitchFamily="2" charset="-78"/>
                        </a:rPr>
                        <a:t>4</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5</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dirty="0">
                          <a:effectLst/>
                          <a:cs typeface="B Nazanin" panose="00000400000000000000" pitchFamily="2" charset="-78"/>
                        </a:rPr>
                        <a:t> </a:t>
                      </a:r>
                      <a:endParaRPr lang="en-US" sz="500" dirty="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6</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7</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8</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9</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10</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11</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12</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13</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258787">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a:effectLst/>
                          <a:cs typeface="B Nazanin" panose="00000400000000000000" pitchFamily="2" charset="-78"/>
                        </a:rPr>
                        <a:t>14</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r>
              <a:tr h="151716">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en-US"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nSpc>
                          <a:spcPct val="115000"/>
                        </a:lnSpc>
                        <a:spcBef>
                          <a:spcPts val="0"/>
                        </a:spcBef>
                        <a:spcAft>
                          <a:spcPts val="0"/>
                        </a:spcAft>
                      </a:pPr>
                      <a:r>
                        <a:rPr lang="ar-SA" sz="600">
                          <a:effectLst/>
                          <a:cs typeface="B Nazanin" panose="00000400000000000000" pitchFamily="2" charset="-78"/>
                        </a:rPr>
                        <a:t> </a:t>
                      </a:r>
                      <a:endParaRPr lang="en-US" sz="500">
                        <a:effectLst/>
                        <a:latin typeface="Calibri"/>
                        <a:ea typeface="Calibri"/>
                        <a:cs typeface="B Nazanin" panose="00000400000000000000" pitchFamily="2" charset="-78"/>
                      </a:endParaRPr>
                    </a:p>
                  </a:txBody>
                  <a:tcPr marL="32834" marR="32834" marT="0" marB="0">
                    <a:solidFill>
                      <a:schemeClr val="bg1">
                        <a:alpha val="89000"/>
                      </a:schemeClr>
                    </a:solidFill>
                  </a:tcPr>
                </a:tc>
                <a:tc>
                  <a:txBody>
                    <a:bodyPr/>
                    <a:lstStyle/>
                    <a:p>
                      <a:pPr marL="0" marR="0" algn="ctr">
                        <a:lnSpc>
                          <a:spcPct val="115000"/>
                        </a:lnSpc>
                        <a:spcBef>
                          <a:spcPts val="0"/>
                        </a:spcBef>
                        <a:spcAft>
                          <a:spcPts val="0"/>
                        </a:spcAft>
                      </a:pPr>
                      <a:r>
                        <a:rPr lang="ar-SA" sz="600" dirty="0">
                          <a:effectLst/>
                          <a:cs typeface="B Nazanin" panose="00000400000000000000" pitchFamily="2" charset="-78"/>
                        </a:rPr>
                        <a:t>15</a:t>
                      </a:r>
                      <a:endParaRPr lang="en-US" sz="500" dirty="0">
                        <a:effectLst/>
                        <a:latin typeface="Calibri"/>
                        <a:ea typeface="Calibri"/>
                        <a:cs typeface="B Nazanin" panose="00000400000000000000" pitchFamily="2" charset="-78"/>
                      </a:endParaRPr>
                    </a:p>
                  </a:txBody>
                  <a:tcPr marL="32834" marR="32834" marT="0" marB="0">
                    <a:solidFill>
                      <a:schemeClr val="bg1">
                        <a:alpha val="89000"/>
                      </a:schemeClr>
                    </a:solidFill>
                  </a:tcPr>
                </a:tc>
              </a:tr>
            </a:tbl>
          </a:graphicData>
        </a:graphic>
      </p:graphicFrame>
    </p:spTree>
    <p:extLst>
      <p:ext uri="{BB962C8B-B14F-4D97-AF65-F5344CB8AC3E}">
        <p14:creationId xmlns:p14="http://schemas.microsoft.com/office/powerpoint/2010/main" val="32695828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37</a:t>
            </a:fld>
            <a:endParaRPr lang="en"/>
          </a:p>
        </p:txBody>
      </p:sp>
      <p:graphicFrame>
        <p:nvGraphicFramePr>
          <p:cNvPr id="3" name="Table 2"/>
          <p:cNvGraphicFramePr>
            <a:graphicFrameLocks noGrp="1"/>
          </p:cNvGraphicFramePr>
          <p:nvPr>
            <p:extLst>
              <p:ext uri="{D42A27DB-BD31-4B8C-83A1-F6EECF244321}">
                <p14:modId xmlns:p14="http://schemas.microsoft.com/office/powerpoint/2010/main" val="4122301270"/>
              </p:ext>
            </p:extLst>
          </p:nvPr>
        </p:nvGraphicFramePr>
        <p:xfrm>
          <a:off x="76200" y="-1"/>
          <a:ext cx="8991600" cy="5178814"/>
        </p:xfrm>
        <a:graphic>
          <a:graphicData uri="http://schemas.openxmlformats.org/drawingml/2006/table">
            <a:tbl>
              <a:tblPr firstRow="1" firstCol="1" bandRow="1">
                <a:tableStyleId>{C19E9604-AB1B-45DE-A982-4D3291108545}</a:tableStyleId>
              </a:tblPr>
              <a:tblGrid>
                <a:gridCol w="8991600"/>
              </a:tblGrid>
              <a:tr h="578239">
                <a:tc>
                  <a:txBody>
                    <a:bodyPr/>
                    <a:lstStyle/>
                    <a:p>
                      <a:pPr marL="0" marR="0" algn="r" rtl="1">
                        <a:lnSpc>
                          <a:spcPct val="115000"/>
                        </a:lnSpc>
                        <a:spcBef>
                          <a:spcPts val="0"/>
                        </a:spcBef>
                        <a:spcAft>
                          <a:spcPts val="0"/>
                        </a:spcAft>
                      </a:pPr>
                      <a:r>
                        <a:rPr lang="ar-SA" sz="1050" dirty="0">
                          <a:effectLst/>
                          <a:cs typeface="B Nazanin" panose="00000400000000000000" pitchFamily="2" charset="-78"/>
                        </a:rPr>
                        <a:t> فرآورده های کشف شده بر طبق قوانین وزارت بهداشت، فاقد پروانه و خارج از شبکه رسمی واردات، توزیع، خرید و فروش و قابلیت مصرف انسانی، حیوانی و صنعتی نداشته و براساس آیین نامه مربوطه به داروهای کشف شده ضبطی و قاچاق باید معدوم شوند و تا اعلام نظر و صدور رای از سوی مراجع غذایی به معاونت غذا و دارو ............. انتقال داده شدند.</a:t>
                      </a:r>
                      <a:endParaRPr lang="en-US" sz="1050" dirty="0">
                        <a:effectLst/>
                        <a:cs typeface="B Nazanin" panose="00000400000000000000" pitchFamily="2" charset="-78"/>
                      </a:endParaRPr>
                    </a:p>
                    <a:p>
                      <a:pPr marL="0" marR="0" algn="r" rtl="1">
                        <a:lnSpc>
                          <a:spcPct val="115000"/>
                        </a:lnSpc>
                        <a:spcBef>
                          <a:spcPts val="0"/>
                        </a:spcBef>
                        <a:spcAft>
                          <a:spcPts val="0"/>
                        </a:spcAft>
                      </a:pPr>
                      <a:r>
                        <a:rPr lang="en-US" sz="1050" dirty="0">
                          <a:effectLst/>
                          <a:cs typeface="B Nazanin" panose="00000400000000000000" pitchFamily="2" charset="-78"/>
                        </a:rPr>
                        <a:t> </a:t>
                      </a:r>
                      <a:endParaRPr lang="en-US" sz="1050" dirty="0">
                        <a:effectLst/>
                        <a:latin typeface="Calibri"/>
                        <a:ea typeface="Calibri"/>
                        <a:cs typeface="B Nazanin" panose="00000400000000000000" pitchFamily="2" charset="-78"/>
                      </a:endParaRPr>
                    </a:p>
                  </a:txBody>
                  <a:tcPr marL="31577" marR="31577" marT="0" marB="0">
                    <a:solidFill>
                      <a:schemeClr val="bg1">
                        <a:alpha val="89000"/>
                      </a:schemeClr>
                    </a:solidFill>
                  </a:tcPr>
                </a:tc>
              </a:tr>
              <a:tr h="365449">
                <a:tc>
                  <a:txBody>
                    <a:bodyPr/>
                    <a:lstStyle/>
                    <a:p>
                      <a:pPr marL="0" marR="0" algn="r" rtl="1">
                        <a:lnSpc>
                          <a:spcPct val="115000"/>
                        </a:lnSpc>
                        <a:spcBef>
                          <a:spcPts val="0"/>
                        </a:spcBef>
                        <a:spcAft>
                          <a:spcPts val="0"/>
                        </a:spcAft>
                      </a:pPr>
                      <a:r>
                        <a:rPr lang="ar-SA" sz="1050">
                          <a:effectLst/>
                          <a:cs typeface="B Nazanin" panose="00000400000000000000" pitchFamily="2" charset="-78"/>
                        </a:rPr>
                        <a:t>گزارش ارزیابی انجام شده در ..... نسخه تنظیم و ارائه شد.</a:t>
                      </a:r>
                      <a:endParaRPr lang="en-US" sz="1050">
                        <a:effectLst/>
                        <a:cs typeface="B Nazanin" panose="00000400000000000000" pitchFamily="2" charset="-78"/>
                      </a:endParaRPr>
                    </a:p>
                    <a:p>
                      <a:pPr marL="0" marR="0" algn="r" rtl="1">
                        <a:lnSpc>
                          <a:spcPct val="115000"/>
                        </a:lnSpc>
                        <a:spcBef>
                          <a:spcPts val="0"/>
                        </a:spcBef>
                        <a:spcAft>
                          <a:spcPts val="0"/>
                        </a:spcAft>
                      </a:pPr>
                      <a:r>
                        <a:rPr lang="ar-SA" sz="1050">
                          <a:effectLst/>
                          <a:cs typeface="B Nazanin" panose="00000400000000000000" pitchFamily="2" charset="-78"/>
                        </a:rPr>
                        <a:t>ارزیابی در ساعت ......... با رعایت موازین شرعی، قانونی، اخلاقی، علمی و بدون بروز مشکل خاصی و بدون ضرر جانی و مالی به پایان رسید.</a:t>
                      </a:r>
                      <a:endParaRPr lang="en-US" sz="1050">
                        <a:effectLst/>
                        <a:latin typeface="Calibri"/>
                        <a:ea typeface="Calibri"/>
                        <a:cs typeface="B Nazanin" panose="00000400000000000000" pitchFamily="2" charset="-78"/>
                      </a:endParaRPr>
                    </a:p>
                  </a:txBody>
                  <a:tcPr marL="31577" marR="31577" marT="0" marB="0">
                    <a:solidFill>
                      <a:schemeClr val="bg1">
                        <a:alpha val="89000"/>
                      </a:schemeClr>
                    </a:solidFill>
                  </a:tcPr>
                </a:tc>
              </a:tr>
              <a:tr h="730898">
                <a:tc>
                  <a:txBody>
                    <a:bodyPr/>
                    <a:lstStyle/>
                    <a:p>
                      <a:pPr marL="0" marR="0" algn="r" rtl="1">
                        <a:lnSpc>
                          <a:spcPct val="115000"/>
                        </a:lnSpc>
                        <a:spcBef>
                          <a:spcPts val="0"/>
                        </a:spcBef>
                        <a:spcAft>
                          <a:spcPts val="0"/>
                        </a:spcAft>
                      </a:pPr>
                      <a:r>
                        <a:rPr lang="ar-SA" sz="1050" dirty="0">
                          <a:effectLst/>
                          <a:cs typeface="B Nazanin" panose="00000400000000000000" pitchFamily="2" charset="-78"/>
                        </a:rPr>
                        <a:t>نام و نام خانوادگی و امضاء بازرسین غذا و دارو:</a:t>
                      </a:r>
                      <a:endParaRPr lang="en-US" sz="1050" dirty="0">
                        <a:effectLst/>
                        <a:cs typeface="B Nazanin" panose="00000400000000000000" pitchFamily="2" charset="-78"/>
                      </a:endParaRPr>
                    </a:p>
                    <a:p>
                      <a:pPr marL="0" marR="0" algn="r" rtl="1">
                        <a:lnSpc>
                          <a:spcPct val="115000"/>
                        </a:lnSpc>
                        <a:spcBef>
                          <a:spcPts val="0"/>
                        </a:spcBef>
                        <a:spcAft>
                          <a:spcPts val="0"/>
                        </a:spcAft>
                      </a:pPr>
                      <a:r>
                        <a:rPr lang="ar-SA" sz="1050" dirty="0">
                          <a:effectLst/>
                          <a:cs typeface="B Nazanin" panose="00000400000000000000" pitchFamily="2" charset="-78"/>
                        </a:rPr>
                        <a:t> </a:t>
                      </a:r>
                      <a:endParaRPr lang="en-US" sz="1050" dirty="0">
                        <a:effectLst/>
                        <a:cs typeface="B Nazanin" panose="00000400000000000000" pitchFamily="2" charset="-78"/>
                      </a:endParaRPr>
                    </a:p>
                    <a:p>
                      <a:pPr marL="342900" marR="0" lvl="0" indent="-342900" algn="r" rtl="1">
                        <a:lnSpc>
                          <a:spcPct val="115000"/>
                        </a:lnSpc>
                        <a:spcBef>
                          <a:spcPts val="0"/>
                        </a:spcBef>
                        <a:spcAft>
                          <a:spcPts val="0"/>
                        </a:spcAft>
                        <a:buFont typeface="+mj-lt"/>
                        <a:buAutoNum type="arabicPeriod"/>
                      </a:pPr>
                      <a:r>
                        <a:rPr lang="ar-SA" sz="1050" dirty="0">
                          <a:effectLst/>
                          <a:cs typeface="B Nazanin" panose="00000400000000000000" pitchFamily="2" charset="-78"/>
                        </a:rPr>
                        <a:t>                                         2- </a:t>
                      </a:r>
                      <a:endParaRPr lang="en-US" sz="1050" dirty="0">
                        <a:effectLst/>
                        <a:cs typeface="B Nazanin" panose="00000400000000000000" pitchFamily="2" charset="-78"/>
                      </a:endParaRPr>
                    </a:p>
                    <a:p>
                      <a:pPr marL="457200" marR="0" algn="r" rtl="1">
                        <a:lnSpc>
                          <a:spcPct val="115000"/>
                        </a:lnSpc>
                        <a:spcBef>
                          <a:spcPts val="0"/>
                        </a:spcBef>
                        <a:spcAft>
                          <a:spcPts val="0"/>
                        </a:spcAft>
                      </a:pPr>
                      <a:r>
                        <a:rPr lang="en-US" sz="1050" dirty="0">
                          <a:effectLst/>
                          <a:cs typeface="B Nazanin" panose="00000400000000000000" pitchFamily="2" charset="-78"/>
                        </a:rPr>
                        <a:t> </a:t>
                      </a:r>
                      <a:endParaRPr lang="en-US" sz="1050" dirty="0">
                        <a:effectLst/>
                        <a:latin typeface="Calibri"/>
                        <a:ea typeface="Calibri"/>
                        <a:cs typeface="B Nazanin" panose="00000400000000000000" pitchFamily="2" charset="-78"/>
                      </a:endParaRPr>
                    </a:p>
                  </a:txBody>
                  <a:tcPr marL="31577" marR="31577" marT="0" marB="0">
                    <a:solidFill>
                      <a:schemeClr val="bg1">
                        <a:alpha val="89000"/>
                      </a:schemeClr>
                    </a:solidFill>
                  </a:tcPr>
                </a:tc>
              </a:tr>
              <a:tr h="730898">
                <a:tc>
                  <a:txBody>
                    <a:bodyPr/>
                    <a:lstStyle/>
                    <a:p>
                      <a:pPr marL="0" marR="0" algn="r" rtl="1">
                        <a:lnSpc>
                          <a:spcPct val="115000"/>
                        </a:lnSpc>
                        <a:spcBef>
                          <a:spcPts val="0"/>
                        </a:spcBef>
                        <a:spcAft>
                          <a:spcPts val="0"/>
                        </a:spcAft>
                      </a:pPr>
                      <a:r>
                        <a:rPr lang="ar-SA" sz="1050">
                          <a:effectLst/>
                          <a:cs typeface="B Nazanin" panose="00000400000000000000" pitchFamily="2" charset="-78"/>
                        </a:rPr>
                        <a:t>نام و نام خانوادگی و امضاء بازرسین اتاق اصناف:</a:t>
                      </a:r>
                      <a:endParaRPr lang="en-US" sz="1050">
                        <a:effectLst/>
                        <a:cs typeface="B Nazanin" panose="00000400000000000000" pitchFamily="2" charset="-78"/>
                      </a:endParaRPr>
                    </a:p>
                    <a:p>
                      <a:pPr marL="0" marR="0" algn="r" rtl="1">
                        <a:lnSpc>
                          <a:spcPct val="115000"/>
                        </a:lnSpc>
                        <a:spcBef>
                          <a:spcPts val="0"/>
                        </a:spcBef>
                        <a:spcAft>
                          <a:spcPts val="0"/>
                        </a:spcAft>
                      </a:pPr>
                      <a:r>
                        <a:rPr lang="en-US" sz="1050">
                          <a:effectLst/>
                          <a:cs typeface="B Nazanin" panose="00000400000000000000" pitchFamily="2" charset="-78"/>
                        </a:rPr>
                        <a:t> </a:t>
                      </a:r>
                    </a:p>
                    <a:p>
                      <a:pPr marL="342900" marR="0" lvl="0" indent="-342900" algn="r" rtl="1">
                        <a:lnSpc>
                          <a:spcPct val="115000"/>
                        </a:lnSpc>
                        <a:spcBef>
                          <a:spcPts val="0"/>
                        </a:spcBef>
                        <a:spcAft>
                          <a:spcPts val="0"/>
                        </a:spcAft>
                        <a:buFont typeface="+mj-lt"/>
                        <a:buAutoNum type="arabicPeriod"/>
                      </a:pPr>
                      <a:r>
                        <a:rPr lang="ar-SA" sz="1050">
                          <a:effectLst/>
                          <a:cs typeface="B Nazanin" panose="00000400000000000000" pitchFamily="2" charset="-78"/>
                        </a:rPr>
                        <a:t>                                         2-</a:t>
                      </a:r>
                      <a:endParaRPr lang="en-US" sz="1050">
                        <a:effectLst/>
                        <a:cs typeface="B Nazanin" panose="00000400000000000000" pitchFamily="2" charset="-78"/>
                      </a:endParaRPr>
                    </a:p>
                    <a:p>
                      <a:pPr marL="457200" marR="0" algn="r" rtl="1">
                        <a:lnSpc>
                          <a:spcPct val="115000"/>
                        </a:lnSpc>
                        <a:spcBef>
                          <a:spcPts val="0"/>
                        </a:spcBef>
                        <a:spcAft>
                          <a:spcPts val="0"/>
                        </a:spcAft>
                      </a:pPr>
                      <a:r>
                        <a:rPr lang="en-US" sz="1050">
                          <a:effectLst/>
                          <a:cs typeface="B Nazanin" panose="00000400000000000000" pitchFamily="2" charset="-78"/>
                        </a:rPr>
                        <a:t> </a:t>
                      </a:r>
                      <a:endParaRPr lang="en-US" sz="1050">
                        <a:effectLst/>
                        <a:latin typeface="Calibri"/>
                        <a:ea typeface="Calibri"/>
                        <a:cs typeface="B Nazanin" panose="00000400000000000000" pitchFamily="2" charset="-78"/>
                      </a:endParaRPr>
                    </a:p>
                  </a:txBody>
                  <a:tcPr marL="31577" marR="31577" marT="0" marB="0">
                    <a:solidFill>
                      <a:schemeClr val="bg1">
                        <a:alpha val="89000"/>
                      </a:schemeClr>
                    </a:solidFill>
                  </a:tcPr>
                </a:tc>
              </a:tr>
              <a:tr h="730898">
                <a:tc>
                  <a:txBody>
                    <a:bodyPr/>
                    <a:lstStyle/>
                    <a:p>
                      <a:pPr marL="0" marR="0" algn="r" rtl="1">
                        <a:lnSpc>
                          <a:spcPct val="115000"/>
                        </a:lnSpc>
                        <a:spcBef>
                          <a:spcPts val="0"/>
                        </a:spcBef>
                        <a:spcAft>
                          <a:spcPts val="0"/>
                        </a:spcAft>
                      </a:pPr>
                      <a:r>
                        <a:rPr lang="ar-SA" sz="1050">
                          <a:effectLst/>
                          <a:cs typeface="B Nazanin" panose="00000400000000000000" pitchFamily="2" charset="-78"/>
                        </a:rPr>
                        <a:t>نام و نام خانوادگی و امضاء بازرسین تعزیرات و مأمور نیروی انتظامی:</a:t>
                      </a:r>
                      <a:endParaRPr lang="en-US" sz="1050">
                        <a:effectLst/>
                        <a:cs typeface="B Nazanin" panose="00000400000000000000" pitchFamily="2" charset="-78"/>
                      </a:endParaRPr>
                    </a:p>
                    <a:p>
                      <a:pPr marL="0" marR="0" algn="r" rtl="1">
                        <a:lnSpc>
                          <a:spcPct val="115000"/>
                        </a:lnSpc>
                        <a:spcBef>
                          <a:spcPts val="0"/>
                        </a:spcBef>
                        <a:spcAft>
                          <a:spcPts val="0"/>
                        </a:spcAft>
                      </a:pPr>
                      <a:r>
                        <a:rPr lang="ar-SA" sz="1050">
                          <a:effectLst/>
                          <a:cs typeface="B Nazanin" panose="00000400000000000000" pitchFamily="2" charset="-78"/>
                        </a:rPr>
                        <a:t> </a:t>
                      </a:r>
                      <a:endParaRPr lang="en-US" sz="1050">
                        <a:effectLst/>
                        <a:cs typeface="B Nazanin" panose="00000400000000000000" pitchFamily="2" charset="-78"/>
                      </a:endParaRPr>
                    </a:p>
                    <a:p>
                      <a:pPr marL="342900" marR="0" lvl="0" indent="-342900" algn="r" rtl="1">
                        <a:lnSpc>
                          <a:spcPct val="115000"/>
                        </a:lnSpc>
                        <a:spcBef>
                          <a:spcPts val="0"/>
                        </a:spcBef>
                        <a:spcAft>
                          <a:spcPts val="0"/>
                        </a:spcAft>
                        <a:buFont typeface="+mj-lt"/>
                        <a:buAutoNum type="arabicPeriod"/>
                      </a:pPr>
                      <a:r>
                        <a:rPr lang="ar-SA" sz="1050">
                          <a:effectLst/>
                          <a:cs typeface="B Nazanin" panose="00000400000000000000" pitchFamily="2" charset="-78"/>
                        </a:rPr>
                        <a:t>                                          2-</a:t>
                      </a:r>
                      <a:endParaRPr lang="en-US" sz="1050">
                        <a:effectLst/>
                        <a:cs typeface="B Nazanin" panose="00000400000000000000" pitchFamily="2" charset="-78"/>
                      </a:endParaRPr>
                    </a:p>
                    <a:p>
                      <a:pPr marL="457200" marR="0" algn="r" rtl="1">
                        <a:lnSpc>
                          <a:spcPct val="115000"/>
                        </a:lnSpc>
                        <a:spcBef>
                          <a:spcPts val="0"/>
                        </a:spcBef>
                        <a:spcAft>
                          <a:spcPts val="0"/>
                        </a:spcAft>
                      </a:pPr>
                      <a:r>
                        <a:rPr lang="en-US" sz="1050">
                          <a:effectLst/>
                          <a:cs typeface="B Nazanin" panose="00000400000000000000" pitchFamily="2" charset="-78"/>
                        </a:rPr>
                        <a:t> </a:t>
                      </a:r>
                      <a:endParaRPr lang="en-US" sz="1050">
                        <a:effectLst/>
                        <a:latin typeface="Calibri"/>
                        <a:ea typeface="Calibri"/>
                        <a:cs typeface="B Nazanin" panose="00000400000000000000" pitchFamily="2" charset="-78"/>
                      </a:endParaRPr>
                    </a:p>
                  </a:txBody>
                  <a:tcPr marL="31577" marR="31577" marT="0" marB="0">
                    <a:solidFill>
                      <a:schemeClr val="bg1">
                        <a:alpha val="89000"/>
                      </a:schemeClr>
                    </a:solidFill>
                  </a:tcPr>
                </a:tc>
              </a:tr>
              <a:tr h="730898">
                <a:tc>
                  <a:txBody>
                    <a:bodyPr/>
                    <a:lstStyle/>
                    <a:p>
                      <a:pPr marL="0" marR="0" algn="r" rtl="1">
                        <a:lnSpc>
                          <a:spcPct val="115000"/>
                        </a:lnSpc>
                        <a:spcBef>
                          <a:spcPts val="0"/>
                        </a:spcBef>
                        <a:spcAft>
                          <a:spcPts val="0"/>
                        </a:spcAft>
                      </a:pPr>
                      <a:r>
                        <a:rPr lang="ar-SA" sz="1050" dirty="0">
                          <a:effectLst/>
                          <a:cs typeface="B Nazanin" panose="00000400000000000000" pitchFamily="2" charset="-78"/>
                        </a:rPr>
                        <a:t>نام و نام خانوادگی، امضاء و اثر انگشت و مهر متصدی عطاری:</a:t>
                      </a:r>
                      <a:endParaRPr lang="en-US" sz="1050" dirty="0">
                        <a:effectLst/>
                        <a:cs typeface="B Nazanin" panose="00000400000000000000" pitchFamily="2" charset="-78"/>
                      </a:endParaRPr>
                    </a:p>
                    <a:p>
                      <a:pPr marL="0" marR="0" algn="r" rtl="1">
                        <a:lnSpc>
                          <a:spcPct val="115000"/>
                        </a:lnSpc>
                        <a:spcBef>
                          <a:spcPts val="0"/>
                        </a:spcBef>
                        <a:spcAft>
                          <a:spcPts val="0"/>
                        </a:spcAft>
                      </a:pPr>
                      <a:r>
                        <a:rPr lang="ar-SA" sz="1050" dirty="0">
                          <a:effectLst/>
                          <a:cs typeface="B Nazanin" panose="00000400000000000000" pitchFamily="2" charset="-78"/>
                        </a:rPr>
                        <a:t> </a:t>
                      </a:r>
                      <a:endParaRPr lang="en-US" sz="1050" dirty="0">
                        <a:effectLst/>
                        <a:cs typeface="B Nazanin" panose="00000400000000000000" pitchFamily="2" charset="-78"/>
                      </a:endParaRPr>
                    </a:p>
                    <a:p>
                      <a:pPr marL="342900" marR="0" lvl="0" indent="-342900" algn="r" rtl="1">
                        <a:lnSpc>
                          <a:spcPct val="115000"/>
                        </a:lnSpc>
                        <a:spcBef>
                          <a:spcPts val="0"/>
                        </a:spcBef>
                        <a:spcAft>
                          <a:spcPts val="0"/>
                        </a:spcAft>
                        <a:buFont typeface="+mj-lt"/>
                        <a:buAutoNum type="arabicPeriod"/>
                      </a:pPr>
                      <a:r>
                        <a:rPr lang="ar-SA" sz="1050" dirty="0">
                          <a:effectLst/>
                          <a:cs typeface="B Nazanin" panose="00000400000000000000" pitchFamily="2" charset="-78"/>
                        </a:rPr>
                        <a:t>                                          2-</a:t>
                      </a:r>
                      <a:endParaRPr lang="en-US" sz="1050" dirty="0">
                        <a:effectLst/>
                        <a:cs typeface="B Nazanin" panose="00000400000000000000" pitchFamily="2" charset="-78"/>
                      </a:endParaRPr>
                    </a:p>
                    <a:p>
                      <a:pPr marL="457200" marR="0" algn="r" rtl="1">
                        <a:lnSpc>
                          <a:spcPct val="115000"/>
                        </a:lnSpc>
                        <a:spcBef>
                          <a:spcPts val="0"/>
                        </a:spcBef>
                        <a:spcAft>
                          <a:spcPts val="0"/>
                        </a:spcAft>
                      </a:pPr>
                      <a:r>
                        <a:rPr lang="en-US" sz="1050" dirty="0">
                          <a:effectLst/>
                          <a:cs typeface="B Nazanin" panose="00000400000000000000" pitchFamily="2" charset="-78"/>
                        </a:rPr>
                        <a:t> </a:t>
                      </a:r>
                      <a:endParaRPr lang="en-US" sz="1050" dirty="0">
                        <a:effectLst/>
                        <a:latin typeface="Calibri"/>
                        <a:ea typeface="Calibri"/>
                        <a:cs typeface="B Nazanin" panose="00000400000000000000" pitchFamily="2" charset="-78"/>
                      </a:endParaRPr>
                    </a:p>
                  </a:txBody>
                  <a:tcPr marL="31577" marR="31577" marT="0" marB="0">
                    <a:solidFill>
                      <a:schemeClr val="bg1">
                        <a:alpha val="89000"/>
                      </a:schemeClr>
                    </a:solidFill>
                  </a:tcPr>
                </a:tc>
              </a:tr>
              <a:tr h="1219069">
                <a:tc>
                  <a:txBody>
                    <a:bodyPr/>
                    <a:lstStyle/>
                    <a:p>
                      <a:pPr marL="0" marR="0" algn="r" rtl="1">
                        <a:lnSpc>
                          <a:spcPct val="115000"/>
                        </a:lnSpc>
                        <a:spcBef>
                          <a:spcPts val="0"/>
                        </a:spcBef>
                        <a:spcAft>
                          <a:spcPts val="0"/>
                        </a:spcAft>
                      </a:pPr>
                      <a:r>
                        <a:rPr lang="ar-SA" sz="1050" dirty="0">
                          <a:effectLst/>
                          <a:cs typeface="B Nazanin" panose="00000400000000000000" pitchFamily="2" charset="-78"/>
                        </a:rPr>
                        <a:t> </a:t>
                      </a:r>
                      <a:endParaRPr lang="en-US" sz="1050" dirty="0">
                        <a:effectLst/>
                        <a:cs typeface="B Nazanin" panose="00000400000000000000" pitchFamily="2" charset="-78"/>
                      </a:endParaRPr>
                    </a:p>
                    <a:p>
                      <a:pPr marL="0" marR="0" algn="r" rtl="1">
                        <a:lnSpc>
                          <a:spcPct val="115000"/>
                        </a:lnSpc>
                        <a:spcBef>
                          <a:spcPts val="0"/>
                        </a:spcBef>
                        <a:spcAft>
                          <a:spcPts val="0"/>
                        </a:spcAft>
                      </a:pPr>
                      <a:r>
                        <a:rPr lang="ar-SA" sz="1050" dirty="0">
                          <a:effectLst/>
                          <a:cs typeface="B Nazanin" panose="00000400000000000000" pitchFamily="2" charset="-78"/>
                        </a:rPr>
                        <a:t>اینجانب............................... متصدی/فروشنده عطاری .................... در خصوص فرآورده های قاچاق/ غیرمجاز/ دست ساز و تقلبی/ مخدر/ روانگردان/ تاریخ گذشته کشف شده پیوستی هیچ گونه ادعایی ندارم و معاونت غذا و دارو مختار است به نحو مقتضی نسبت به معدوم نمودن آن ها ( پس از صدور رأی از سوی مراجع قضایی) اقدام نماید. لازم به ذکر است در طول بازرسی هیچ گونه ضرر جانی و مالی متوجه عطاری نشده و در خصوص وجه نقد، اوراق بهادار و سایر مسایل مربوط به عطاری مشکلی پیش نیامده است و اینجانب در این خصوص هیچ گونه ادعایی ندارم.</a:t>
                      </a:r>
                      <a:endParaRPr lang="en-US" sz="1050" dirty="0">
                        <a:effectLst/>
                        <a:cs typeface="B Nazanin" panose="00000400000000000000" pitchFamily="2" charset="-78"/>
                      </a:endParaRPr>
                    </a:p>
                    <a:p>
                      <a:pPr marL="0" marR="0" algn="r" rtl="1">
                        <a:lnSpc>
                          <a:spcPct val="115000"/>
                        </a:lnSpc>
                        <a:spcBef>
                          <a:spcPts val="0"/>
                        </a:spcBef>
                        <a:spcAft>
                          <a:spcPts val="0"/>
                        </a:spcAft>
                      </a:pPr>
                      <a:r>
                        <a:rPr lang="ar-SA" sz="1050" dirty="0">
                          <a:effectLst/>
                          <a:cs typeface="B Nazanin" panose="00000400000000000000" pitchFamily="2" charset="-78"/>
                        </a:rPr>
                        <a:t>                                                                                                  </a:t>
                      </a:r>
                      <a:r>
                        <a:rPr lang="ar-SA" sz="1050" dirty="0" smtClean="0">
                          <a:effectLst/>
                          <a:cs typeface="B Nazanin" panose="00000400000000000000" pitchFamily="2" charset="-78"/>
                        </a:rPr>
                        <a:t>امضاء</a:t>
                      </a:r>
                      <a:endParaRPr lang="en-US" sz="1050" dirty="0" smtClean="0">
                        <a:effectLst/>
                        <a:cs typeface="B Nazanin" panose="00000400000000000000" pitchFamily="2" charset="-78"/>
                      </a:endParaRPr>
                    </a:p>
                    <a:p>
                      <a:pPr marL="0" marR="0" algn="r" rtl="1">
                        <a:lnSpc>
                          <a:spcPct val="115000"/>
                        </a:lnSpc>
                        <a:spcBef>
                          <a:spcPts val="0"/>
                        </a:spcBef>
                        <a:spcAft>
                          <a:spcPts val="0"/>
                        </a:spcAft>
                      </a:pPr>
                      <a:endParaRPr lang="en-US" sz="1050" dirty="0" smtClean="0">
                        <a:effectLst/>
                        <a:cs typeface="B Nazanin" panose="00000400000000000000" pitchFamily="2" charset="-78"/>
                      </a:endParaRPr>
                    </a:p>
                    <a:p>
                      <a:pPr marL="0" marR="0" algn="r" rtl="1">
                        <a:lnSpc>
                          <a:spcPct val="115000"/>
                        </a:lnSpc>
                        <a:spcBef>
                          <a:spcPts val="0"/>
                        </a:spcBef>
                        <a:spcAft>
                          <a:spcPts val="0"/>
                        </a:spcAft>
                      </a:pPr>
                      <a:endParaRPr lang="en-US" sz="1050" dirty="0" smtClean="0">
                        <a:effectLst/>
                        <a:cs typeface="B Nazanin" panose="00000400000000000000" pitchFamily="2" charset="-78"/>
                      </a:endParaRPr>
                    </a:p>
                  </a:txBody>
                  <a:tcPr marL="31577" marR="31577" marT="0" marB="0">
                    <a:solidFill>
                      <a:schemeClr val="bg1">
                        <a:alpha val="89000"/>
                      </a:schemeClr>
                    </a:solidFill>
                  </a:tcPr>
                </a:tc>
              </a:tr>
            </a:tbl>
          </a:graphicData>
        </a:graphic>
      </p:graphicFrame>
    </p:spTree>
    <p:extLst>
      <p:ext uri="{BB962C8B-B14F-4D97-AF65-F5344CB8AC3E}">
        <p14:creationId xmlns:p14="http://schemas.microsoft.com/office/powerpoint/2010/main" val="34884193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9" name="Google Shape;169;p21"/>
          <p:cNvSpPr txBox="1">
            <a:spLocks noGrp="1"/>
          </p:cNvSpPr>
          <p:nvPr>
            <p:ph type="title"/>
          </p:nvPr>
        </p:nvSpPr>
        <p:spPr>
          <a:xfrm>
            <a:off x="0" y="0"/>
            <a:ext cx="9144000" cy="690900"/>
          </a:xfrm>
          <a:prstGeom prst="rect">
            <a:avLst/>
          </a:prstGeom>
          <a:ln>
            <a:solidFill>
              <a:schemeClr val="accent1">
                <a:hueOff val="0"/>
                <a:satOff val="0"/>
                <a:lumOff val="0"/>
              </a:schemeClr>
            </a:solidFill>
          </a:ln>
        </p:spPr>
        <p:txBody>
          <a:bodyPr spcFirstLastPara="1" wrap="square" lIns="91425" tIns="91425" rIns="91425" bIns="91425" anchor="b" anchorCtr="0">
            <a:noAutofit/>
          </a:bodyPr>
          <a:lstStyle/>
          <a:p>
            <a:pPr marL="0" lvl="0" indent="0" algn="ctr" rtl="1">
              <a:spcBef>
                <a:spcPts val="0"/>
              </a:spcBef>
              <a:spcAft>
                <a:spcPts val="0"/>
              </a:spcAft>
              <a:buNone/>
            </a:pPr>
            <a:r>
              <a:rPr lang="fa-IR" sz="2800" dirty="0" smtClean="0">
                <a:cs typeface="B Titr" panose="00000700000000000000" pitchFamily="2" charset="-78"/>
              </a:rPr>
              <a:t>مراحل برخورد با عطار خاطی</a:t>
            </a:r>
            <a:endParaRPr sz="2800" dirty="0">
              <a:cs typeface="B Titr" panose="00000700000000000000" pitchFamily="2" charset="-78"/>
            </a:endParaRPr>
          </a:p>
        </p:txBody>
      </p:sp>
      <p:sp>
        <p:nvSpPr>
          <p:cNvPr id="171" name="Google Shape;171;p2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38</a:t>
            </a:fld>
            <a:endParaRPr/>
          </a:p>
        </p:txBody>
      </p:sp>
      <p:graphicFrame>
        <p:nvGraphicFramePr>
          <p:cNvPr id="2" name="Diagram 1"/>
          <p:cNvGraphicFramePr/>
          <p:nvPr>
            <p:extLst>
              <p:ext uri="{D42A27DB-BD31-4B8C-83A1-F6EECF244321}">
                <p14:modId xmlns:p14="http://schemas.microsoft.com/office/powerpoint/2010/main" val="3431713385"/>
              </p:ext>
            </p:extLst>
          </p:nvPr>
        </p:nvGraphicFramePr>
        <p:xfrm>
          <a:off x="2667000" y="97155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
            </a:r>
            <a:br>
              <a:rPr lang="fa-IR" dirty="0" smtClean="0"/>
            </a:br>
            <a:endParaRPr lang="en-US" dirty="0"/>
          </a:p>
        </p:txBody>
      </p:sp>
      <p:sp>
        <p:nvSpPr>
          <p:cNvPr id="5" name="Slide Number Placeholder 4"/>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39</a:t>
            </a:fld>
            <a:endParaRPr lang="en"/>
          </a:p>
        </p:txBody>
      </p:sp>
      <p:sp>
        <p:nvSpPr>
          <p:cNvPr id="6" name="Text Placeholder 2"/>
          <p:cNvSpPr>
            <a:spLocks noGrp="1"/>
          </p:cNvSpPr>
          <p:nvPr>
            <p:ph type="body" idx="2"/>
          </p:nvPr>
        </p:nvSpPr>
        <p:spPr>
          <a:xfrm>
            <a:off x="3657600" y="590550"/>
            <a:ext cx="5029200" cy="4159250"/>
          </a:xfrm>
          <a:solidFill>
            <a:schemeClr val="accent4">
              <a:lumMod val="50000"/>
            </a:schemeClr>
          </a:solidFill>
        </p:spPr>
        <p:txBody>
          <a:bodyPr/>
          <a:lstStyle/>
          <a:p>
            <a:pPr algn="r" rtl="1"/>
            <a:r>
              <a:rPr lang="fa-IR" sz="1400" dirty="0">
                <a:solidFill>
                  <a:schemeClr val="bg1"/>
                </a:solidFill>
                <a:cs typeface="B Nazanin" panose="00000400000000000000" pitchFamily="2" charset="-78"/>
              </a:rPr>
              <a:t>با سلام و احترام</a:t>
            </a:r>
            <a:endParaRPr lang="en-US" sz="1400" dirty="0">
              <a:solidFill>
                <a:schemeClr val="bg1"/>
              </a:solidFill>
              <a:cs typeface="B Nazanin" panose="00000400000000000000" pitchFamily="2" charset="-78"/>
            </a:endParaRPr>
          </a:p>
          <a:p>
            <a:pPr algn="r" rtl="1"/>
            <a:r>
              <a:rPr lang="fa-IR" sz="1400" dirty="0">
                <a:solidFill>
                  <a:schemeClr val="bg1"/>
                </a:solidFill>
                <a:cs typeface="B Nazanin" panose="00000400000000000000" pitchFamily="2" charset="-78"/>
              </a:rPr>
              <a:t>	به پیوست تصویر صورت جلسه گزارش بازدید مورخ </a:t>
            </a:r>
            <a:r>
              <a:rPr lang="en-US" sz="1400" dirty="0" smtClean="0">
                <a:solidFill>
                  <a:schemeClr val="bg1"/>
                </a:solidFill>
                <a:cs typeface="B Nazanin" panose="00000400000000000000" pitchFamily="2" charset="-78"/>
              </a:rPr>
              <a:t>…..</a:t>
            </a:r>
            <a:r>
              <a:rPr lang="fa-IR" sz="1400" dirty="0" smtClean="0">
                <a:solidFill>
                  <a:schemeClr val="bg1"/>
                </a:solidFill>
                <a:cs typeface="B Nazanin" panose="00000400000000000000" pitchFamily="2" charset="-78"/>
              </a:rPr>
              <a:t> </a:t>
            </a:r>
            <a:r>
              <a:rPr lang="fa-IR" sz="1400" dirty="0">
                <a:solidFill>
                  <a:schemeClr val="bg1"/>
                </a:solidFill>
                <a:cs typeface="B Nazanin" panose="00000400000000000000" pitchFamily="2" charset="-78"/>
              </a:rPr>
              <a:t>بازرسان این معاونت در معیت </a:t>
            </a:r>
            <a:r>
              <a:rPr lang="en-US" sz="1400" dirty="0" smtClean="0">
                <a:solidFill>
                  <a:schemeClr val="bg1"/>
                </a:solidFill>
                <a:cs typeface="B Nazanin" panose="00000400000000000000" pitchFamily="2" charset="-78"/>
              </a:rPr>
              <a:t>…..</a:t>
            </a:r>
            <a:r>
              <a:rPr lang="fa-IR" sz="1400" dirty="0" smtClean="0">
                <a:solidFill>
                  <a:schemeClr val="bg1"/>
                </a:solidFill>
                <a:cs typeface="B Nazanin" panose="00000400000000000000" pitchFamily="2" charset="-78"/>
              </a:rPr>
              <a:t>از </a:t>
            </a:r>
            <a:r>
              <a:rPr lang="fa-IR" sz="1400" dirty="0">
                <a:solidFill>
                  <a:schemeClr val="bg1"/>
                </a:solidFill>
                <a:cs typeface="B Nazanin" panose="00000400000000000000" pitchFamily="2" charset="-78"/>
              </a:rPr>
              <a:t>محل عطاری </a:t>
            </a:r>
            <a:r>
              <a:rPr lang="en-US" sz="1400" dirty="0" smtClean="0">
                <a:solidFill>
                  <a:schemeClr val="bg1"/>
                </a:solidFill>
                <a:cs typeface="B Nazanin" panose="00000400000000000000" pitchFamily="2" charset="-78"/>
              </a:rPr>
              <a:t>…..</a:t>
            </a:r>
            <a:r>
              <a:rPr lang="fa-IR" sz="1400" dirty="0" smtClean="0">
                <a:solidFill>
                  <a:schemeClr val="bg1"/>
                </a:solidFill>
                <a:cs typeface="B Nazanin" panose="00000400000000000000" pitchFamily="2" charset="-78"/>
              </a:rPr>
              <a:t>متعلق </a:t>
            </a:r>
            <a:r>
              <a:rPr lang="fa-IR" sz="1400" dirty="0">
                <a:solidFill>
                  <a:schemeClr val="bg1"/>
                </a:solidFill>
                <a:cs typeface="B Nazanin" panose="00000400000000000000" pitchFamily="2" charset="-78"/>
              </a:rPr>
              <a:t>به جناب </a:t>
            </a:r>
            <a:r>
              <a:rPr lang="fa-IR" sz="1400" dirty="0" smtClean="0">
                <a:solidFill>
                  <a:schemeClr val="bg1"/>
                </a:solidFill>
                <a:cs typeface="B Nazanin" panose="00000400000000000000" pitchFamily="2" charset="-78"/>
              </a:rPr>
              <a:t>آقای/خانم ......... به </a:t>
            </a:r>
            <a:r>
              <a:rPr lang="fa-IR" sz="1400" dirty="0">
                <a:solidFill>
                  <a:schemeClr val="bg1"/>
                </a:solidFill>
                <a:cs typeface="B Nazanin" panose="00000400000000000000" pitchFamily="2" charset="-78"/>
              </a:rPr>
              <a:t>شماره ملی </a:t>
            </a:r>
            <a:r>
              <a:rPr lang="fa-IR" sz="1400" dirty="0" smtClean="0">
                <a:solidFill>
                  <a:schemeClr val="bg1"/>
                </a:solidFill>
                <a:cs typeface="B Nazanin" panose="00000400000000000000" pitchFamily="2" charset="-78"/>
              </a:rPr>
              <a:t>.............. </a:t>
            </a:r>
            <a:r>
              <a:rPr lang="fa-IR" sz="1400" dirty="0">
                <a:solidFill>
                  <a:schemeClr val="bg1"/>
                </a:solidFill>
                <a:cs typeface="B Nazanin" panose="00000400000000000000" pitchFamily="2" charset="-78"/>
              </a:rPr>
              <a:t>نام پدر </a:t>
            </a:r>
            <a:r>
              <a:rPr lang="fa-IR" sz="1400" dirty="0" smtClean="0">
                <a:solidFill>
                  <a:schemeClr val="bg1"/>
                </a:solidFill>
                <a:cs typeface="B Nazanin" panose="00000400000000000000" pitchFamily="2" charset="-78"/>
              </a:rPr>
              <a:t>....... </a:t>
            </a:r>
            <a:r>
              <a:rPr lang="fa-IR" sz="1400" dirty="0">
                <a:solidFill>
                  <a:schemeClr val="bg1"/>
                </a:solidFill>
                <a:cs typeface="B Nazanin" panose="00000400000000000000" pitchFamily="2" charset="-78"/>
              </a:rPr>
              <a:t>و به آدرس </a:t>
            </a:r>
            <a:r>
              <a:rPr lang="fa-IR" sz="1400" dirty="0" smtClean="0">
                <a:solidFill>
                  <a:schemeClr val="bg1"/>
                </a:solidFill>
                <a:cs typeface="B Nazanin" panose="00000400000000000000" pitchFamily="2" charset="-78"/>
              </a:rPr>
              <a:t>......... </a:t>
            </a:r>
            <a:r>
              <a:rPr lang="fa-IR" sz="1400" dirty="0">
                <a:solidFill>
                  <a:schemeClr val="bg1"/>
                </a:solidFill>
                <a:cs typeface="B Nazanin" panose="00000400000000000000" pitchFamily="2" charset="-78"/>
              </a:rPr>
              <a:t>و شماره همراه </a:t>
            </a:r>
            <a:r>
              <a:rPr lang="fa-IR" sz="1400" dirty="0" smtClean="0">
                <a:solidFill>
                  <a:schemeClr val="bg1"/>
                </a:solidFill>
                <a:cs typeface="B Nazanin" panose="00000400000000000000" pitchFamily="2" charset="-78"/>
              </a:rPr>
              <a:t>.........که </a:t>
            </a:r>
            <a:r>
              <a:rPr lang="fa-IR" sz="1400" dirty="0">
                <a:solidFill>
                  <a:schemeClr val="bg1"/>
                </a:solidFill>
                <a:cs typeface="B Nazanin" panose="00000400000000000000" pitchFamily="2" charset="-78"/>
              </a:rPr>
              <a:t>اقدام به </a:t>
            </a:r>
            <a:r>
              <a:rPr lang="fa-IR" sz="1400" dirty="0" smtClean="0">
                <a:solidFill>
                  <a:schemeClr val="bg1"/>
                </a:solidFill>
                <a:cs typeface="B Nazanin" panose="00000400000000000000" pitchFamily="2" charset="-78"/>
              </a:rPr>
              <a:t>خرید، نگهداری و فروش </a:t>
            </a:r>
            <a:r>
              <a:rPr lang="fa-IR" sz="1400" dirty="0">
                <a:solidFill>
                  <a:schemeClr val="bg1"/>
                </a:solidFill>
                <a:cs typeface="B Nazanin" panose="00000400000000000000" pitchFamily="2" charset="-78"/>
              </a:rPr>
              <a:t>اقلام دارویی </a:t>
            </a:r>
            <a:r>
              <a:rPr lang="fa-IR" sz="1400" dirty="0" smtClean="0">
                <a:solidFill>
                  <a:schemeClr val="bg1"/>
                </a:solidFill>
                <a:cs typeface="B Nazanin" panose="00000400000000000000" pitchFamily="2" charset="-78"/>
              </a:rPr>
              <a:t>غیرمجاز/ </a:t>
            </a:r>
            <a:r>
              <a:rPr lang="fa-IR" sz="1400" dirty="0">
                <a:solidFill>
                  <a:schemeClr val="bg1"/>
                </a:solidFill>
                <a:cs typeface="B Nazanin" panose="00000400000000000000" pitchFamily="2" charset="-78"/>
              </a:rPr>
              <a:t>تاریخ </a:t>
            </a:r>
            <a:r>
              <a:rPr lang="fa-IR" sz="1400" dirty="0" smtClean="0">
                <a:solidFill>
                  <a:schemeClr val="bg1"/>
                </a:solidFill>
                <a:cs typeface="B Nazanin" panose="00000400000000000000" pitchFamily="2" charset="-78"/>
              </a:rPr>
              <a:t>گذشته/قاچاق/دست ساز/تقلبی </a:t>
            </a:r>
            <a:r>
              <a:rPr lang="fa-IR" sz="1400" dirty="0">
                <a:solidFill>
                  <a:schemeClr val="bg1"/>
                </a:solidFill>
                <a:cs typeface="B Nazanin" panose="00000400000000000000" pitchFamily="2" charset="-78"/>
              </a:rPr>
              <a:t>نموده است، ارسال می گردد. با عنایت بر اینکه تخلف مرتبط با دخالت در امور پزشکی و دارویی بوده و مضافا اینکه کلیه اقلام مکشوفه به لحاظ عدم دارا بودن پروانه ساخت معتبر و یا گواهی بهداشتی فاقد مجوز مصرف انسانی، حیوانی و صنعتی هستند و مورد تأیید این معاونت نمی باشند ( مشخصات اقلام به پیوست  شکوائیه می باشد)، به مخاطره انداختن سلامت جامعه توسط فرد مذکور محرز می باشد. لذا از آن مقام محترم قضایی تقاضای رسیدگی و صدور دستور مقتضی بر اساس </a:t>
            </a:r>
            <a:r>
              <a:rPr lang="fa-IR" sz="1400" b="1" dirty="0">
                <a:solidFill>
                  <a:schemeClr val="bg1"/>
                </a:solidFill>
                <a:cs typeface="B Nazanin" panose="00000400000000000000" pitchFamily="2" charset="-78"/>
              </a:rPr>
              <a:t>تبصره 1 ماده 3 </a:t>
            </a:r>
            <a:r>
              <a:rPr lang="fa-IR" sz="1400" dirty="0">
                <a:solidFill>
                  <a:schemeClr val="bg1"/>
                </a:solidFill>
                <a:cs typeface="B Nazanin" panose="00000400000000000000" pitchFamily="2" charset="-78"/>
              </a:rPr>
              <a:t>و </a:t>
            </a:r>
            <a:r>
              <a:rPr lang="fa-IR" sz="1400" b="1" dirty="0">
                <a:solidFill>
                  <a:schemeClr val="bg1"/>
                </a:solidFill>
                <a:cs typeface="B Nazanin" panose="00000400000000000000" pitchFamily="2" charset="-78"/>
              </a:rPr>
              <a:t>ماده 18 قانون</a:t>
            </a:r>
            <a:r>
              <a:rPr lang="fa-IR" sz="1400" dirty="0">
                <a:solidFill>
                  <a:schemeClr val="bg1"/>
                </a:solidFill>
                <a:cs typeface="B Nazanin" panose="00000400000000000000" pitchFamily="2" charset="-78"/>
              </a:rPr>
              <a:t> مربوطه به امور پزشکی و دارویی مصوب 1334 و نیز اطلاع این معاونت از نتیجه را دارد.</a:t>
            </a:r>
            <a:endParaRPr lang="en-US" sz="1400" dirty="0">
              <a:solidFill>
                <a:schemeClr val="bg1"/>
              </a:solidFill>
              <a:cs typeface="B Nazanin" panose="00000400000000000000" pitchFamily="2" charset="-78"/>
            </a:endParaRPr>
          </a:p>
          <a:p>
            <a:pPr rtl="1"/>
            <a:r>
              <a:rPr lang="fa-IR" sz="1400" dirty="0">
                <a:solidFill>
                  <a:schemeClr val="bg1"/>
                </a:solidFill>
                <a:cs typeface="B Nazanin" panose="00000400000000000000" pitchFamily="2" charset="-78"/>
              </a:rPr>
              <a:t>ضمنا </a:t>
            </a:r>
            <a:r>
              <a:rPr lang="fa-IR" sz="1400" dirty="0" smtClean="0">
                <a:solidFill>
                  <a:schemeClr val="bg1"/>
                </a:solidFill>
                <a:cs typeface="B Nazanin" panose="00000400000000000000" pitchFamily="2" charset="-78"/>
              </a:rPr>
              <a:t>آقا/خانم .......نماینده </a:t>
            </a:r>
            <a:r>
              <a:rPr lang="fa-IR" sz="1400" dirty="0">
                <a:solidFill>
                  <a:schemeClr val="bg1"/>
                </a:solidFill>
                <a:cs typeface="B Nazanin" panose="00000400000000000000" pitchFamily="2" charset="-78"/>
              </a:rPr>
              <a:t>حقوقی معاونت غذا و دارو به حضور معرفی می گردد.</a:t>
            </a:r>
            <a:endParaRPr lang="en-US" sz="1400" dirty="0">
              <a:solidFill>
                <a:schemeClr val="bg1"/>
              </a:solidFill>
              <a:cs typeface="B Nazanin" panose="00000400000000000000" pitchFamily="2" charset="-78"/>
            </a:endParaRPr>
          </a:p>
          <a:p>
            <a:r>
              <a:rPr lang="en-US" sz="1400" dirty="0">
                <a:solidFill>
                  <a:schemeClr val="bg1"/>
                </a:solidFill>
                <a:cs typeface="B Nazanin" panose="00000400000000000000" pitchFamily="2" charset="-78"/>
              </a:rPr>
              <a:t> </a:t>
            </a:r>
          </a:p>
          <a:p>
            <a:pPr algn="r" rtl="1"/>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4267515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subTitle" idx="4294967295"/>
          </p:nvPr>
        </p:nvSpPr>
        <p:spPr>
          <a:xfrm>
            <a:off x="609600" y="1276350"/>
            <a:ext cx="6019800" cy="3618332"/>
          </a:xfrm>
          <a:prstGeom prst="rect">
            <a:avLst/>
          </a:prstGeom>
          <a:solidFill>
            <a:schemeClr val="bg1">
              <a:alpha val="53000"/>
            </a:schemeClr>
          </a:solidFill>
          <a:ln>
            <a:solidFill>
              <a:srgbClr val="FFFF00"/>
            </a:solidFill>
          </a:ln>
        </p:spPr>
        <p:txBody>
          <a:bodyPr spcFirstLastPara="1" wrap="square" lIns="91425" tIns="91425" rIns="91425" bIns="91425" anchor="t" anchorCtr="0">
            <a:noAutofit/>
          </a:bodyPr>
          <a:lstStyle/>
          <a:p>
            <a:pPr algn="just" rtl="1"/>
            <a:r>
              <a:rPr lang="fa-IR" b="1" dirty="0">
                <a:solidFill>
                  <a:schemeClr val="accent1">
                    <a:lumMod val="50000"/>
                  </a:schemeClr>
                </a:solidFill>
                <a:latin typeface="Tahoma" pitchFamily="34" charset="0"/>
                <a:ea typeface="Times New Roman" pitchFamily="18" charset="0"/>
                <a:cs typeface="B Mitra" pitchFamily="2" charset="-78"/>
              </a:rPr>
              <a:t>عطاری: </a:t>
            </a:r>
            <a:r>
              <a:rPr lang="fa-IR" dirty="0">
                <a:solidFill>
                  <a:schemeClr val="accent1">
                    <a:lumMod val="50000"/>
                  </a:schemeClr>
                </a:solidFill>
                <a:latin typeface="Tahoma" pitchFamily="34" charset="0"/>
                <a:ea typeface="Times New Roman" pitchFamily="18" charset="0"/>
                <a:cs typeface="B Mitra" pitchFamily="2" charset="-78"/>
              </a:rPr>
              <a:t>مکانی است برای نگهداری موقت، عرضه و فروش </a:t>
            </a:r>
            <a:r>
              <a:rPr lang="fa-IR" u="sng" dirty="0">
                <a:solidFill>
                  <a:schemeClr val="accent1">
                    <a:lumMod val="50000"/>
                  </a:schemeClr>
                </a:solidFill>
                <a:latin typeface="Tahoma" pitchFamily="34" charset="0"/>
                <a:ea typeface="Times New Roman" pitchFamily="18" charset="0"/>
                <a:cs typeface="B Mitra" pitchFamily="2" charset="-78"/>
              </a:rPr>
              <a:t>گیاهان دارویی و مفردات ایرانی</a:t>
            </a:r>
          </a:p>
          <a:p>
            <a:pPr algn="just" rtl="1"/>
            <a:r>
              <a:rPr lang="fa-IR" b="1" dirty="0">
                <a:solidFill>
                  <a:schemeClr val="accent1">
                    <a:lumMod val="50000"/>
                  </a:schemeClr>
                </a:solidFill>
                <a:latin typeface="Arial" pitchFamily="34" charset="0"/>
                <a:cs typeface="B Mitra" pitchFamily="2" charset="-78"/>
              </a:rPr>
              <a:t>عطار: </a:t>
            </a:r>
            <a:r>
              <a:rPr lang="fa-IR" dirty="0">
                <a:solidFill>
                  <a:schemeClr val="accent1">
                    <a:lumMod val="50000"/>
                  </a:schemeClr>
                </a:solidFill>
                <a:latin typeface="Arial" pitchFamily="34" charset="0"/>
                <a:cs typeface="B Mitra" pitchFamily="2" charset="-78"/>
              </a:rPr>
              <a:t>کسی است که به اصول شناسایی، نگهداری و عرضه مفردات طب ایرانی آگاهی کافی داشته و آموزش‌های لازم را دیده است.</a:t>
            </a:r>
          </a:p>
          <a:p>
            <a:pPr algn="just" rtl="1"/>
            <a:r>
              <a:rPr lang="fa-IR" b="1" dirty="0">
                <a:solidFill>
                  <a:schemeClr val="accent1">
                    <a:lumMod val="50000"/>
                  </a:schemeClr>
                </a:solidFill>
                <a:latin typeface="Arial" pitchFamily="34" charset="0"/>
                <a:cs typeface="B Mitra" pitchFamily="2" charset="-78"/>
              </a:rPr>
              <a:t>مفردات طب ایرانی : </a:t>
            </a:r>
            <a:r>
              <a:rPr lang="fa-IR" dirty="0">
                <a:solidFill>
                  <a:schemeClr val="accent1">
                    <a:lumMod val="50000"/>
                  </a:schemeClr>
                </a:solidFill>
                <a:latin typeface="Arial" pitchFamily="34" charset="0"/>
                <a:cs typeface="B Mitra" pitchFamily="2" charset="-78"/>
              </a:rPr>
              <a:t>شامل 3 گروه از داروهای طب ایرانی (گیاهان دارویی، معدنیات، اجزاء حیوانی) می‌باشد.</a:t>
            </a:r>
            <a:endParaRPr lang="fa-IR" dirty="0">
              <a:solidFill>
                <a:schemeClr val="accent1">
                  <a:lumMod val="50000"/>
                </a:schemeClr>
              </a:solidFill>
              <a:latin typeface="Tahoma" pitchFamily="34" charset="0"/>
              <a:cs typeface="B Mitra" pitchFamily="2" charset="-78"/>
            </a:endParaRPr>
          </a:p>
          <a:p>
            <a:pPr marL="0" lvl="0" indent="0" algn="r" rtl="0">
              <a:spcBef>
                <a:spcPts val="600"/>
              </a:spcBef>
              <a:spcAft>
                <a:spcPts val="0"/>
              </a:spcAft>
              <a:buNone/>
            </a:pPr>
            <a:endParaRPr dirty="0">
              <a:solidFill>
                <a:schemeClr val="accent1">
                  <a:lumMod val="50000"/>
                </a:schemeClr>
              </a:solidFill>
            </a:endParaRPr>
          </a:p>
        </p:txBody>
      </p:sp>
      <p:sp>
        <p:nvSpPr>
          <p:cNvPr id="125" name="Google Shape;125;p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a:t>
            </a:fld>
            <a:endParaRPr/>
          </a:p>
        </p:txBody>
      </p:sp>
      <p:sp>
        <p:nvSpPr>
          <p:cNvPr id="126" name="Google Shape;126;p16"/>
          <p:cNvSpPr/>
          <p:nvPr/>
        </p:nvSpPr>
        <p:spPr>
          <a:xfrm rot="1553879">
            <a:off x="6347399" y="3906778"/>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rot="5400000">
            <a:off x="4326485" y="-3964536"/>
            <a:ext cx="615553" cy="8811325"/>
          </a:xfrm>
          <a:prstGeom prst="rect">
            <a:avLst/>
          </a:prstGeom>
          <a:solidFill>
            <a:schemeClr val="accent1">
              <a:lumMod val="75000"/>
            </a:schemeClr>
          </a:solidFill>
          <a:ln>
            <a:solidFill>
              <a:srgbClr val="FFFF00"/>
            </a:solidFill>
          </a:ln>
        </p:spPr>
        <p:txBody>
          <a:bodyPr vert="vert270" wrap="square" rtlCol="1">
            <a:spAutoFit/>
          </a:bodyPr>
          <a:lstStyle/>
          <a:p>
            <a:pPr algn="r"/>
            <a:r>
              <a:rPr lang="fa-IR" sz="2800" dirty="0" smtClean="0">
                <a:solidFill>
                  <a:schemeClr val="bg1"/>
                </a:solidFill>
                <a:cs typeface="B Titr" panose="00000700000000000000" pitchFamily="2" charset="-78"/>
              </a:rPr>
              <a:t>   تعاریف</a:t>
            </a:r>
            <a:r>
              <a:rPr lang="fa-IR" sz="2800" dirty="0">
                <a:solidFill>
                  <a:schemeClr val="bg1"/>
                </a:solidFill>
                <a:cs typeface="B Titr" panose="00000700000000000000" pitchFamily="2" charset="-78"/>
              </a:rPr>
              <a:t>:</a:t>
            </a:r>
            <a:endParaRPr lang="fa-IR" sz="2800" b="1" dirty="0">
              <a:solidFill>
                <a:schemeClr val="bg1"/>
              </a:solidFill>
              <a:cs typeface="B Mitra" panose="00000400000000000000"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40</a:t>
            </a:fld>
            <a:endParaRPr/>
          </a:p>
        </p:txBody>
      </p:sp>
      <p:sp>
        <p:nvSpPr>
          <p:cNvPr id="339" name="Google Shape;339;p37"/>
          <p:cNvSpPr txBox="1">
            <a:spLocks noGrp="1"/>
          </p:cNvSpPr>
          <p:nvPr>
            <p:ph type="ctrTitle" idx="4294967295"/>
          </p:nvPr>
        </p:nvSpPr>
        <p:spPr>
          <a:xfrm>
            <a:off x="228600" y="742950"/>
            <a:ext cx="5449243" cy="86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fa-IR" sz="6000" dirty="0" smtClean="0">
                <a:solidFill>
                  <a:srgbClr val="51B148"/>
                </a:solidFill>
                <a:cs typeface="B Koodak" panose="00000700000000000000" pitchFamily="2" charset="-78"/>
              </a:rPr>
              <a:t>با تشکر از توجه شما</a:t>
            </a:r>
            <a:endParaRPr sz="6000" dirty="0">
              <a:solidFill>
                <a:srgbClr val="51B148"/>
              </a:solidFill>
              <a:cs typeface="B Koodak" panose="00000700000000000000" pitchFamily="2" charset="-78"/>
            </a:endParaRPr>
          </a:p>
        </p:txBody>
      </p:sp>
      <p:sp>
        <p:nvSpPr>
          <p:cNvPr id="340" name="Google Shape;340;p37"/>
          <p:cNvSpPr txBox="1">
            <a:spLocks noGrp="1"/>
          </p:cNvSpPr>
          <p:nvPr>
            <p:ph type="subTitle" idx="4294967295"/>
          </p:nvPr>
        </p:nvSpPr>
        <p:spPr>
          <a:xfrm>
            <a:off x="334334" y="2015709"/>
            <a:ext cx="5449243" cy="2343000"/>
          </a:xfrm>
          <a:prstGeom prst="rect">
            <a:avLst/>
          </a:prstGeom>
        </p:spPr>
        <p:txBody>
          <a:bodyPr spcFirstLastPara="1" wrap="square" lIns="91425" tIns="91425" rIns="91425" bIns="91425" anchor="t" anchorCtr="0">
            <a:noAutofit/>
          </a:bodyPr>
          <a:lstStyle/>
          <a:p>
            <a:pPr marL="457200" lvl="0" indent="-381000" algn="l" rtl="0">
              <a:lnSpc>
                <a:spcPct val="200000"/>
              </a:lnSpc>
              <a:spcBef>
                <a:spcPts val="0"/>
              </a:spcBef>
              <a:spcAft>
                <a:spcPts val="0"/>
              </a:spcAft>
              <a:buClr>
                <a:srgbClr val="FFFFFF"/>
              </a:buClr>
              <a:buSzPts val="2400"/>
              <a:buChar char="⊷"/>
            </a:pPr>
            <a:r>
              <a:rPr lang="en-US" b="1" dirty="0" smtClean="0">
                <a:solidFill>
                  <a:srgbClr val="FFFFFF"/>
                </a:solidFill>
                <a:hlinkClick r:id="rId3"/>
              </a:rPr>
              <a:t>Naturalproducts.fda@gmail.com</a:t>
            </a:r>
            <a:endParaRPr lang="en-US" b="1" dirty="0" smtClean="0">
              <a:solidFill>
                <a:srgbClr val="FFFFFF"/>
              </a:solidFill>
            </a:endParaRPr>
          </a:p>
          <a:p>
            <a:pPr marL="457200" lvl="0" indent="-381000" algn="l" rtl="0">
              <a:lnSpc>
                <a:spcPct val="200000"/>
              </a:lnSpc>
              <a:spcBef>
                <a:spcPts val="0"/>
              </a:spcBef>
              <a:spcAft>
                <a:spcPts val="0"/>
              </a:spcAft>
              <a:buClr>
                <a:srgbClr val="FFFFFF"/>
              </a:buClr>
              <a:buSzPts val="2400"/>
              <a:buChar char="⊷"/>
            </a:pPr>
            <a:r>
              <a:rPr lang="en-US" b="1" dirty="0" smtClean="0">
                <a:solidFill>
                  <a:srgbClr val="FFFFFF"/>
                </a:solidFill>
              </a:rPr>
              <a:t>Instagram: @Naturalproducts.fda</a:t>
            </a:r>
            <a:endParaRPr b="1" dirty="0">
              <a:solidFill>
                <a:srgbClr val="FFFFFF"/>
              </a:solidFill>
            </a:endParaRPr>
          </a:p>
        </p:txBody>
      </p:sp>
      <p:sp>
        <p:nvSpPr>
          <p:cNvPr id="341" name="Google Shape;341;p37"/>
          <p:cNvSpPr/>
          <p:nvPr/>
        </p:nvSpPr>
        <p:spPr>
          <a:xfrm>
            <a:off x="5486400" y="655474"/>
            <a:ext cx="2713515" cy="2468231"/>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7"/>
          <p:cNvSpPr/>
          <p:nvPr/>
        </p:nvSpPr>
        <p:spPr>
          <a:xfrm rot="2240807">
            <a:off x="6269797" y="3349126"/>
            <a:ext cx="1651746" cy="100249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7"/>
          <p:cNvSpPr/>
          <p:nvPr/>
        </p:nvSpPr>
        <p:spPr>
          <a:xfrm rot="-6741915">
            <a:off x="7586101" y="2562766"/>
            <a:ext cx="640976" cy="99833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5754725" y="907714"/>
            <a:ext cx="1484957" cy="2215991"/>
          </a:xfrm>
          <a:prstGeom prst="rect">
            <a:avLst/>
          </a:prstGeom>
          <a:noFill/>
        </p:spPr>
        <p:txBody>
          <a:bodyPr wrap="square" rtlCol="0">
            <a:spAutoFit/>
          </a:bodyPr>
          <a:lstStyle/>
          <a:p>
            <a:pPr algn="r" rtl="1"/>
            <a:r>
              <a:rPr lang="fa-IR" sz="13800" dirty="0" smtClean="0">
                <a:solidFill>
                  <a:schemeClr val="bg1"/>
                </a:solidFill>
                <a:cs typeface="B Koodak" panose="00000700000000000000" pitchFamily="2" charset="-78"/>
              </a:rPr>
              <a:t>؟</a:t>
            </a:r>
            <a:endParaRPr lang="en-US" sz="13800" dirty="0">
              <a:solidFill>
                <a:schemeClr val="bg1"/>
              </a:solidFill>
              <a:cs typeface="B Koodak" panose="00000700000000000000" pitchFamily="2" charset="-78"/>
            </a:endParaRPr>
          </a:p>
        </p:txBody>
      </p:sp>
    </p:spTree>
    <p:extLst>
      <p:ext uri="{BB962C8B-B14F-4D97-AF65-F5344CB8AC3E}">
        <p14:creationId xmlns:p14="http://schemas.microsoft.com/office/powerpoint/2010/main" val="2105935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subTitle" idx="4294967295"/>
          </p:nvPr>
        </p:nvSpPr>
        <p:spPr>
          <a:xfrm>
            <a:off x="609600" y="1276350"/>
            <a:ext cx="6019800" cy="3618332"/>
          </a:xfrm>
          <a:prstGeom prst="rect">
            <a:avLst/>
          </a:prstGeom>
          <a:solidFill>
            <a:schemeClr val="bg1">
              <a:alpha val="53000"/>
            </a:schemeClr>
          </a:solidFill>
          <a:ln>
            <a:solidFill>
              <a:srgbClr val="FFFF00"/>
            </a:solidFill>
          </a:ln>
        </p:spPr>
        <p:txBody>
          <a:bodyPr spcFirstLastPara="1" wrap="square" lIns="91425" tIns="91425" rIns="91425" bIns="91425" anchor="t" anchorCtr="0">
            <a:noAutofit/>
          </a:bodyPr>
          <a:lstStyle/>
          <a:p>
            <a:pPr marL="114300" indent="0" algn="r" rtl="1">
              <a:spcAft>
                <a:spcPts val="1200"/>
              </a:spcAft>
              <a:buNone/>
            </a:pPr>
            <a:r>
              <a:rPr lang="fa-IR" b="1" dirty="0">
                <a:solidFill>
                  <a:schemeClr val="accent1">
                    <a:lumMod val="50000"/>
                  </a:schemeClr>
                </a:solidFill>
                <a:cs typeface="B Mitra" panose="00000400000000000000" pitchFamily="2" charset="-78"/>
              </a:rPr>
              <a:t>گیاهان دارویی: </a:t>
            </a:r>
            <a:r>
              <a:rPr lang="fa-IR" dirty="0">
                <a:solidFill>
                  <a:schemeClr val="accent1">
                    <a:lumMod val="50000"/>
                  </a:schemeClr>
                </a:solidFill>
                <a:cs typeface="B Mitra" panose="00000400000000000000" pitchFamily="2" charset="-78"/>
              </a:rPr>
              <a:t>گیاهانی که اثرات درمانی برای انسان داشته و فرآوری صنعتی خاصی بر روی آن ها اعمال</a:t>
            </a:r>
            <a:r>
              <a:rPr lang="fa-IR" u="sng" dirty="0">
                <a:solidFill>
                  <a:schemeClr val="accent1">
                    <a:lumMod val="50000"/>
                  </a:schemeClr>
                </a:solidFill>
                <a:cs typeface="B Mitra" panose="00000400000000000000" pitchFamily="2" charset="-78"/>
              </a:rPr>
              <a:t> نشده </a:t>
            </a:r>
            <a:r>
              <a:rPr lang="fa-IR" dirty="0">
                <a:solidFill>
                  <a:schemeClr val="accent1">
                    <a:lumMod val="50000"/>
                  </a:schemeClr>
                </a:solidFill>
                <a:cs typeface="B Mitra" panose="00000400000000000000" pitchFamily="2" charset="-78"/>
              </a:rPr>
              <a:t>و مصرف آن ها در مقادیر معمول سمیت ندارد.</a:t>
            </a:r>
          </a:p>
          <a:p>
            <a:pPr marL="114300" indent="0" algn="r" rtl="1">
              <a:spcAft>
                <a:spcPts val="1200"/>
              </a:spcAft>
              <a:buNone/>
            </a:pPr>
            <a:r>
              <a:rPr lang="fa-IR" b="1" dirty="0">
                <a:solidFill>
                  <a:schemeClr val="accent1">
                    <a:lumMod val="50000"/>
                  </a:schemeClr>
                </a:solidFill>
                <a:cs typeface="B Mitra" panose="00000400000000000000" pitchFamily="2" charset="-78"/>
              </a:rPr>
              <a:t>جمادات و معدنیات: </a:t>
            </a:r>
            <a:r>
              <a:rPr lang="fa-IR" dirty="0">
                <a:solidFill>
                  <a:schemeClr val="accent1">
                    <a:lumMod val="50000"/>
                  </a:schemeClr>
                </a:solidFill>
                <a:cs typeface="B Mitra" panose="00000400000000000000" pitchFamily="2" charset="-78"/>
              </a:rPr>
              <a:t>ترکیباتی معدنی که در مقادیر معمول اثرات درمانی خاصی دارند.</a:t>
            </a:r>
          </a:p>
          <a:p>
            <a:pPr marL="114300" indent="0" algn="r" rtl="1">
              <a:buNone/>
            </a:pPr>
            <a:r>
              <a:rPr lang="fa-IR" b="1" dirty="0">
                <a:solidFill>
                  <a:schemeClr val="accent1">
                    <a:lumMod val="50000"/>
                  </a:schemeClr>
                </a:solidFill>
                <a:cs typeface="B Mitra" panose="00000400000000000000" pitchFamily="2" charset="-78"/>
              </a:rPr>
              <a:t>اجزاء حیوانی: </a:t>
            </a:r>
            <a:r>
              <a:rPr lang="fa-IR" dirty="0">
                <a:solidFill>
                  <a:schemeClr val="accent1">
                    <a:lumMod val="50000"/>
                  </a:schemeClr>
                </a:solidFill>
                <a:cs typeface="B Mitra" panose="00000400000000000000" pitchFamily="2" charset="-78"/>
              </a:rPr>
              <a:t>برخی از داروها که منشا حیوانی داشته و در مقادیر معمول اثرات مضر برای انسان ندارند.</a:t>
            </a:r>
          </a:p>
          <a:p>
            <a:pPr marL="114300" indent="0" algn="r" rtl="1">
              <a:buNone/>
            </a:pPr>
            <a:endParaRPr lang="fa-IR" dirty="0">
              <a:solidFill>
                <a:schemeClr val="accent1">
                  <a:lumMod val="50000"/>
                </a:schemeClr>
              </a:solidFill>
              <a:cs typeface="B Mitra" panose="00000400000000000000" pitchFamily="2" charset="-78"/>
            </a:endParaRPr>
          </a:p>
          <a:p>
            <a:pPr marL="0" lvl="0" indent="0" algn="r" rtl="1">
              <a:spcBef>
                <a:spcPts val="600"/>
              </a:spcBef>
              <a:spcAft>
                <a:spcPts val="0"/>
              </a:spcAft>
              <a:buNone/>
            </a:pPr>
            <a:endParaRPr dirty="0">
              <a:solidFill>
                <a:schemeClr val="accent1">
                  <a:lumMod val="50000"/>
                </a:schemeClr>
              </a:solidFill>
            </a:endParaRPr>
          </a:p>
        </p:txBody>
      </p:sp>
      <p:sp>
        <p:nvSpPr>
          <p:cNvPr id="125" name="Google Shape;125;p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5</a:t>
            </a:fld>
            <a:endParaRPr/>
          </a:p>
        </p:txBody>
      </p:sp>
      <p:sp>
        <p:nvSpPr>
          <p:cNvPr id="126" name="Google Shape;126;p16"/>
          <p:cNvSpPr/>
          <p:nvPr/>
        </p:nvSpPr>
        <p:spPr>
          <a:xfrm rot="1553879">
            <a:off x="6347399" y="3906778"/>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rot="5400000">
            <a:off x="4326485" y="-3964536"/>
            <a:ext cx="615553" cy="8811325"/>
          </a:xfrm>
          <a:prstGeom prst="rect">
            <a:avLst/>
          </a:prstGeom>
          <a:solidFill>
            <a:schemeClr val="accent1">
              <a:lumMod val="75000"/>
            </a:schemeClr>
          </a:solidFill>
          <a:ln>
            <a:solidFill>
              <a:srgbClr val="FFFF00"/>
            </a:solidFill>
          </a:ln>
        </p:spPr>
        <p:txBody>
          <a:bodyPr vert="vert270" wrap="square" rtlCol="1">
            <a:spAutoFit/>
          </a:bodyPr>
          <a:lstStyle/>
          <a:p>
            <a:pPr algn="r"/>
            <a:r>
              <a:rPr lang="fa-IR" sz="2800" dirty="0" smtClean="0">
                <a:solidFill>
                  <a:schemeClr val="bg1"/>
                </a:solidFill>
                <a:cs typeface="B Titr" panose="00000700000000000000" pitchFamily="2" charset="-78"/>
              </a:rPr>
              <a:t>   تعاریف</a:t>
            </a:r>
            <a:r>
              <a:rPr lang="fa-IR" sz="2800" dirty="0">
                <a:solidFill>
                  <a:schemeClr val="bg1"/>
                </a:solidFill>
                <a:cs typeface="B Titr" panose="00000700000000000000" pitchFamily="2" charset="-78"/>
              </a:rPr>
              <a:t>:</a:t>
            </a:r>
            <a:endParaRPr lang="fa-IR" sz="28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1357214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subTitle" idx="4294967295"/>
          </p:nvPr>
        </p:nvSpPr>
        <p:spPr>
          <a:xfrm>
            <a:off x="381000" y="1276350"/>
            <a:ext cx="6400800" cy="3618332"/>
          </a:xfrm>
          <a:prstGeom prst="rect">
            <a:avLst/>
          </a:prstGeom>
          <a:solidFill>
            <a:schemeClr val="bg1">
              <a:alpha val="53000"/>
            </a:schemeClr>
          </a:solidFill>
          <a:ln>
            <a:solidFill>
              <a:srgbClr val="FFFF00"/>
            </a:solidFill>
          </a:ln>
        </p:spPr>
        <p:txBody>
          <a:bodyPr spcFirstLastPara="1" wrap="square" lIns="91425" tIns="91425" rIns="91425" bIns="91425" anchor="t" anchorCtr="0">
            <a:noAutofit/>
          </a:bodyPr>
          <a:lstStyle/>
          <a:p>
            <a:pPr algn="just" rtl="1"/>
            <a:r>
              <a:rPr lang="fa-IR" b="1" dirty="0">
                <a:solidFill>
                  <a:schemeClr val="accent1">
                    <a:lumMod val="50000"/>
                  </a:schemeClr>
                </a:solidFill>
                <a:latin typeface="Tahoma" pitchFamily="34" charset="0"/>
                <a:ea typeface="Times New Roman" pitchFamily="18" charset="0"/>
                <a:cs typeface="B Mitra" pitchFamily="2" charset="-78"/>
              </a:rPr>
              <a:t>داروی گیاهی: </a:t>
            </a:r>
            <a:r>
              <a:rPr lang="fa-IR" dirty="0">
                <a:solidFill>
                  <a:schemeClr val="accent1">
                    <a:lumMod val="50000"/>
                  </a:schemeClr>
                </a:solidFill>
                <a:latin typeface="Tahoma" pitchFamily="34" charset="0"/>
                <a:ea typeface="Times New Roman" pitchFamily="18" charset="0"/>
                <a:cs typeface="B Mitra" pitchFamily="2" charset="-78"/>
              </a:rPr>
              <a:t>دارویی که توسط </a:t>
            </a:r>
            <a:r>
              <a:rPr lang="fa-IR" u="sng" dirty="0">
                <a:solidFill>
                  <a:schemeClr val="accent1">
                    <a:lumMod val="50000"/>
                  </a:schemeClr>
                </a:solidFill>
                <a:latin typeface="Tahoma" pitchFamily="34" charset="0"/>
                <a:ea typeface="Times New Roman" pitchFamily="18" charset="0"/>
                <a:cs typeface="B Mitra" pitchFamily="2" charset="-78"/>
              </a:rPr>
              <a:t>مراکز مجاز فرآوری شده </a:t>
            </a:r>
            <a:r>
              <a:rPr lang="fa-IR" dirty="0">
                <a:solidFill>
                  <a:schemeClr val="accent1">
                    <a:lumMod val="50000"/>
                  </a:schemeClr>
                </a:solidFill>
                <a:latin typeface="Tahoma" pitchFamily="34" charset="0"/>
                <a:ea typeface="Times New Roman" pitchFamily="18" charset="0"/>
                <a:cs typeface="B Mitra" pitchFamily="2" charset="-78"/>
              </a:rPr>
              <a:t>و به یکی از اشکال معمول دارویی همچون قرص، شربت، کپسول و ... درآمده و دارای شماره سری ساخت و شماره ثبت </a:t>
            </a:r>
            <a:r>
              <a:rPr lang="en-US" dirty="0">
                <a:solidFill>
                  <a:schemeClr val="accent1">
                    <a:lumMod val="50000"/>
                  </a:schemeClr>
                </a:solidFill>
                <a:latin typeface="Tahoma" pitchFamily="34" charset="0"/>
                <a:ea typeface="Times New Roman" pitchFamily="18" charset="0"/>
                <a:cs typeface="B Mitra" pitchFamily="2" charset="-78"/>
              </a:rPr>
              <a:t>IRC</a:t>
            </a:r>
            <a:r>
              <a:rPr lang="fa-IR" dirty="0">
                <a:solidFill>
                  <a:schemeClr val="accent1">
                    <a:lumMod val="50000"/>
                  </a:schemeClr>
                </a:solidFill>
                <a:latin typeface="Tahoma" pitchFamily="34" charset="0"/>
                <a:ea typeface="Times New Roman" pitchFamily="18" charset="0"/>
                <a:cs typeface="B Mitra" pitchFamily="2" charset="-78"/>
              </a:rPr>
              <a:t> از وزارت بهداشت، درمان و آموزش پزشکی باشد.</a:t>
            </a:r>
          </a:p>
          <a:p>
            <a:pPr algn="just" rtl="1"/>
            <a:r>
              <a:rPr lang="fa-IR" b="1" dirty="0">
                <a:solidFill>
                  <a:schemeClr val="accent1">
                    <a:lumMod val="50000"/>
                  </a:schemeClr>
                </a:solidFill>
                <a:latin typeface="Tahoma" pitchFamily="34" charset="0"/>
                <a:cs typeface="B Mitra" pitchFamily="2" charset="-78"/>
              </a:rPr>
              <a:t>گیاهان دارویی بسته بندی شده: </a:t>
            </a:r>
            <a:r>
              <a:rPr lang="fa-IR" dirty="0">
                <a:solidFill>
                  <a:schemeClr val="accent1">
                    <a:lumMod val="50000"/>
                  </a:schemeClr>
                </a:solidFill>
                <a:latin typeface="Tahoma" pitchFamily="34" charset="0"/>
                <a:cs typeface="B Mitra" pitchFamily="2" charset="-78"/>
              </a:rPr>
              <a:t>گیاهان دارویی که توسط واحدهای بسته بندی مجاز تولید و دارای شماره پروانه می‎‌باشد.</a:t>
            </a:r>
          </a:p>
          <a:p>
            <a:pPr algn="just" rtl="1"/>
            <a:r>
              <a:rPr lang="fa-IR" b="1" dirty="0">
                <a:solidFill>
                  <a:schemeClr val="accent1">
                    <a:lumMod val="50000"/>
                  </a:schemeClr>
                </a:solidFill>
                <a:latin typeface="Tahoma" pitchFamily="34" charset="0"/>
                <a:cs typeface="B Mitra" pitchFamily="2" charset="-78"/>
              </a:rPr>
              <a:t>بالک: </a:t>
            </a:r>
            <a:r>
              <a:rPr lang="fa-IR" dirty="0">
                <a:solidFill>
                  <a:schemeClr val="accent1">
                    <a:lumMod val="50000"/>
                  </a:schemeClr>
                </a:solidFill>
                <a:latin typeface="Tahoma" pitchFamily="34" charset="0"/>
                <a:cs typeface="B Mitra" pitchFamily="2" charset="-78"/>
              </a:rPr>
              <a:t>گیاهان دارویی بسته بندی نشده که به صورت فله عرضه می‌شوند.</a:t>
            </a:r>
          </a:p>
          <a:p>
            <a:pPr marL="114300" indent="0" algn="r" rtl="1">
              <a:buNone/>
            </a:pPr>
            <a:endParaRPr lang="fa-IR" dirty="0">
              <a:solidFill>
                <a:schemeClr val="accent1">
                  <a:lumMod val="50000"/>
                </a:schemeClr>
              </a:solidFill>
              <a:cs typeface="B Mitra" panose="00000400000000000000" pitchFamily="2" charset="-78"/>
            </a:endParaRPr>
          </a:p>
          <a:p>
            <a:pPr marL="0" lvl="0" indent="0" algn="r" rtl="1">
              <a:spcBef>
                <a:spcPts val="600"/>
              </a:spcBef>
              <a:spcAft>
                <a:spcPts val="0"/>
              </a:spcAft>
              <a:buNone/>
            </a:pPr>
            <a:endParaRPr dirty="0">
              <a:solidFill>
                <a:schemeClr val="accent1">
                  <a:lumMod val="50000"/>
                </a:schemeClr>
              </a:solidFill>
            </a:endParaRPr>
          </a:p>
        </p:txBody>
      </p:sp>
      <p:sp>
        <p:nvSpPr>
          <p:cNvPr id="125" name="Google Shape;125;p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t>6</a:t>
            </a:fld>
            <a:endParaRPr/>
          </a:p>
        </p:txBody>
      </p:sp>
      <p:sp>
        <p:nvSpPr>
          <p:cNvPr id="126" name="Google Shape;126;p16"/>
          <p:cNvSpPr/>
          <p:nvPr/>
        </p:nvSpPr>
        <p:spPr>
          <a:xfrm rot="1553879">
            <a:off x="6347399" y="3906778"/>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6"/>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TextBox 8"/>
          <p:cNvSpPr txBox="1"/>
          <p:nvPr/>
        </p:nvSpPr>
        <p:spPr>
          <a:xfrm rot="5400000">
            <a:off x="4326485" y="-3964536"/>
            <a:ext cx="615553" cy="8811325"/>
          </a:xfrm>
          <a:prstGeom prst="rect">
            <a:avLst/>
          </a:prstGeom>
          <a:solidFill>
            <a:schemeClr val="accent1">
              <a:lumMod val="75000"/>
            </a:schemeClr>
          </a:solidFill>
          <a:ln>
            <a:solidFill>
              <a:srgbClr val="FFFF00"/>
            </a:solidFill>
          </a:ln>
        </p:spPr>
        <p:txBody>
          <a:bodyPr vert="vert270" wrap="square" rtlCol="1">
            <a:spAutoFit/>
          </a:bodyPr>
          <a:lstStyle/>
          <a:p>
            <a:pPr algn="r"/>
            <a:r>
              <a:rPr lang="fa-IR" sz="2800" dirty="0" smtClean="0">
                <a:solidFill>
                  <a:schemeClr val="bg1"/>
                </a:solidFill>
                <a:cs typeface="B Titr" panose="00000700000000000000" pitchFamily="2" charset="-78"/>
              </a:rPr>
              <a:t>   تعاریف</a:t>
            </a:r>
            <a:r>
              <a:rPr lang="fa-IR" sz="2800" dirty="0">
                <a:solidFill>
                  <a:schemeClr val="bg1"/>
                </a:solidFill>
                <a:cs typeface="B Titr" panose="00000700000000000000" pitchFamily="2" charset="-78"/>
              </a:rPr>
              <a:t>:</a:t>
            </a:r>
            <a:endParaRPr lang="fa-IR" sz="28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51876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3" name="Google Shape;133;p17"/>
          <p:cNvSpPr txBox="1">
            <a:spLocks noGrp="1"/>
          </p:cNvSpPr>
          <p:nvPr>
            <p:ph type="subTitle" idx="1"/>
          </p:nvPr>
        </p:nvSpPr>
        <p:spPr>
          <a:xfrm>
            <a:off x="3886200" y="1047750"/>
            <a:ext cx="5257800" cy="2971800"/>
          </a:xfrm>
          <a:prstGeom prst="rect">
            <a:avLst/>
          </a:prstGeom>
          <a:solidFill>
            <a:schemeClr val="accent1">
              <a:lumMod val="50000"/>
              <a:alpha val="43000"/>
            </a:schemeClr>
          </a:solidFill>
        </p:spPr>
        <p:txBody>
          <a:bodyPr spcFirstLastPara="1" wrap="square" lIns="91425" tIns="91425" rIns="91425" bIns="91425" anchor="t" anchorCtr="0">
            <a:noAutofit/>
          </a:bodyPr>
          <a:lstStyle/>
          <a:p>
            <a:pPr algn="just" rtl="1">
              <a:spcAft>
                <a:spcPts val="1200"/>
              </a:spcAft>
            </a:pPr>
            <a:r>
              <a:rPr lang="fa-IR" dirty="0">
                <a:solidFill>
                  <a:schemeClr val="bg1"/>
                </a:solidFill>
                <a:latin typeface="Tahoma" pitchFamily="34" charset="0"/>
                <a:ea typeface="Times New Roman" pitchFamily="18" charset="0"/>
                <a:cs typeface="B Mitra" pitchFamily="2" charset="-78"/>
              </a:rPr>
              <a:t>عطار صرفا مجاز به فروش </a:t>
            </a:r>
            <a:r>
              <a:rPr lang="fa-IR" b="1" u="sng" dirty="0">
                <a:solidFill>
                  <a:schemeClr val="bg1"/>
                </a:solidFill>
                <a:latin typeface="Tahoma" pitchFamily="34" charset="0"/>
                <a:ea typeface="Times New Roman" pitchFamily="18" charset="0"/>
                <a:cs typeface="B Mitra" pitchFamily="2" charset="-78"/>
              </a:rPr>
              <a:t>گیاهان دارویی سالم و بهداشتی </a:t>
            </a:r>
            <a:r>
              <a:rPr lang="fa-IR" dirty="0">
                <a:solidFill>
                  <a:schemeClr val="bg1"/>
                </a:solidFill>
                <a:latin typeface="Tahoma" pitchFamily="34" charset="0"/>
                <a:ea typeface="Times New Roman" pitchFamily="18" charset="0"/>
                <a:cs typeface="B Mitra" pitchFamily="2" charset="-78"/>
              </a:rPr>
              <a:t>است و حق ویزیت، مشاوره، معاینه، درخواست آزمایش و رادیوگرافی، داروسازی، بسته بندی و ترکیب و اختلاط گیاهان را ندارد.</a:t>
            </a:r>
          </a:p>
          <a:p>
            <a:pPr algn="just" rtl="1">
              <a:spcAft>
                <a:spcPts val="1200"/>
              </a:spcAft>
            </a:pPr>
            <a:r>
              <a:rPr lang="fa-IR" sz="1200" b="1" dirty="0">
                <a:solidFill>
                  <a:schemeClr val="bg1"/>
                </a:solidFill>
                <a:latin typeface="Tahoma" pitchFamily="34" charset="0"/>
                <a:ea typeface="Times New Roman" pitchFamily="18" charset="0"/>
                <a:cs typeface="B Mitra" pitchFamily="2" charset="-78"/>
              </a:rPr>
              <a:t>تبصره: ارائه و فروش عرقیاتی که توسط شرکت‌های مجاز دارای مجوزهای لازم بهداشتی بلامانع است</a:t>
            </a:r>
            <a:r>
              <a:rPr lang="fa-IR" sz="1200" b="1" dirty="0" smtClean="0">
                <a:solidFill>
                  <a:schemeClr val="bg1"/>
                </a:solidFill>
                <a:latin typeface="Tahoma" pitchFamily="34" charset="0"/>
                <a:ea typeface="Times New Roman" pitchFamily="18" charset="0"/>
                <a:cs typeface="B Mitra" pitchFamily="2" charset="-78"/>
              </a:rPr>
              <a:t>.</a:t>
            </a:r>
            <a:endParaRPr lang="fa-IR" sz="1200" b="1" dirty="0">
              <a:solidFill>
                <a:schemeClr val="bg1"/>
              </a:solidFill>
              <a:latin typeface="Tahoma" pitchFamily="34" charset="0"/>
              <a:ea typeface="Times New Roman" pitchFamily="18" charset="0"/>
              <a:cs typeface="B Mitra" pitchFamily="2" charset="-78"/>
            </a:endParaRPr>
          </a:p>
          <a:p>
            <a:pPr algn="just" rtl="1">
              <a:spcAft>
                <a:spcPts val="1200"/>
              </a:spcAft>
            </a:pPr>
            <a:r>
              <a:rPr lang="fa-IR" sz="1200" b="1" dirty="0">
                <a:solidFill>
                  <a:schemeClr val="bg1"/>
                </a:solidFill>
                <a:latin typeface="Tahoma" pitchFamily="34" charset="0"/>
                <a:ea typeface="Times New Roman" pitchFamily="18" charset="0"/>
                <a:cs typeface="B Mitra" pitchFamily="2" charset="-78"/>
              </a:rPr>
              <a:t>عرضه و فروش هرگونه داروی شیمیایی، داروی ترکیبی گیاهی و شیمیایی، داروهای دست ساز، انجام فرمولاسیون و عرضه گیاهان دارویی آلوده </a:t>
            </a:r>
            <a:r>
              <a:rPr lang="fa-IR" sz="1200" b="1" dirty="0">
                <a:solidFill>
                  <a:schemeClr val="bg1"/>
                </a:solidFill>
                <a:effectLst>
                  <a:outerShdw blurRad="38100" dist="38100" dir="2700000" algn="tl">
                    <a:srgbClr val="000000">
                      <a:alpha val="43137"/>
                    </a:srgbClr>
                  </a:outerShdw>
                </a:effectLst>
                <a:latin typeface="Tahoma" pitchFamily="34" charset="0"/>
                <a:ea typeface="Times New Roman" pitchFamily="18" charset="0"/>
                <a:cs typeface="B Mitra" pitchFamily="2" charset="-78"/>
              </a:rPr>
              <a:t>ممنوع </a:t>
            </a:r>
            <a:r>
              <a:rPr lang="fa-IR" sz="1200" b="1" dirty="0">
                <a:solidFill>
                  <a:schemeClr val="bg1"/>
                </a:solidFill>
                <a:latin typeface="Tahoma" pitchFamily="34" charset="0"/>
                <a:ea typeface="Times New Roman" pitchFamily="18" charset="0"/>
                <a:cs typeface="B Mitra" pitchFamily="2" charset="-78"/>
              </a:rPr>
              <a:t>می باشد.</a:t>
            </a:r>
          </a:p>
          <a:p>
            <a:pPr algn="just" rtl="1">
              <a:spcAft>
                <a:spcPts val="1200"/>
              </a:spcAft>
            </a:pPr>
            <a:r>
              <a:rPr lang="fa-IR" sz="1200" b="1" dirty="0">
                <a:solidFill>
                  <a:schemeClr val="bg1"/>
                </a:solidFill>
                <a:latin typeface="Tahoma" pitchFamily="34" charset="0"/>
                <a:ea typeface="Times New Roman" pitchFamily="18" charset="0"/>
                <a:cs typeface="B Mitra" pitchFamily="2" charset="-78"/>
              </a:rPr>
              <a:t>محل ارائه و فروش داروهای گیاهی که توسط شرکت های مجاز تولید و دارای شماره ثبت دارو و شماره سری ساخت می باشند در </a:t>
            </a:r>
            <a:r>
              <a:rPr lang="fa-IR" sz="1200" b="1" dirty="0" smtClean="0">
                <a:solidFill>
                  <a:schemeClr val="bg1"/>
                </a:solidFill>
                <a:latin typeface="Tahoma" pitchFamily="34" charset="0"/>
                <a:ea typeface="Times New Roman" pitchFamily="18" charset="0"/>
                <a:cs typeface="B Mitra" pitchFamily="2" charset="-78"/>
              </a:rPr>
              <a:t>داروخانه </a:t>
            </a:r>
            <a:r>
              <a:rPr lang="fa-IR" sz="1200" b="1" dirty="0">
                <a:solidFill>
                  <a:schemeClr val="bg1"/>
                </a:solidFill>
                <a:latin typeface="Tahoma" pitchFamily="34" charset="0"/>
                <a:ea typeface="Times New Roman" pitchFamily="18" charset="0"/>
                <a:cs typeface="B Mitra" pitchFamily="2" charset="-78"/>
              </a:rPr>
              <a:t>بوده و عطاری ها مجاز به ارائه این دسته از داروها </a:t>
            </a:r>
            <a:r>
              <a:rPr lang="fa-IR" sz="1200" b="1" dirty="0">
                <a:solidFill>
                  <a:schemeClr val="bg1"/>
                </a:solidFill>
                <a:effectLst>
                  <a:outerShdw blurRad="38100" dist="38100" dir="2700000" algn="tl">
                    <a:srgbClr val="000000">
                      <a:alpha val="43137"/>
                    </a:srgbClr>
                  </a:outerShdw>
                </a:effectLst>
                <a:latin typeface="Tahoma" pitchFamily="34" charset="0"/>
                <a:ea typeface="Times New Roman" pitchFamily="18" charset="0"/>
                <a:cs typeface="B Mitra" pitchFamily="2" charset="-78"/>
              </a:rPr>
              <a:t>نمی باشند.</a:t>
            </a:r>
          </a:p>
          <a:p>
            <a:pPr marL="0" lvl="0" indent="0" algn="r" rtl="1">
              <a:spcBef>
                <a:spcPts val="0"/>
              </a:spcBef>
              <a:spcAft>
                <a:spcPts val="0"/>
              </a:spcAft>
              <a:buNone/>
            </a:pPr>
            <a:endParaRPr sz="2000" dirty="0">
              <a:solidFill>
                <a:schemeClr val="bg1"/>
              </a:solidFill>
            </a:endParaRPr>
          </a:p>
        </p:txBody>
      </p:sp>
      <p:sp>
        <p:nvSpPr>
          <p:cNvPr id="4" name="TextBox 3"/>
          <p:cNvSpPr txBox="1"/>
          <p:nvPr/>
        </p:nvSpPr>
        <p:spPr>
          <a:xfrm rot="5400000">
            <a:off x="4326485" y="-3964536"/>
            <a:ext cx="615553" cy="8811325"/>
          </a:xfrm>
          <a:prstGeom prst="rect">
            <a:avLst/>
          </a:prstGeom>
          <a:solidFill>
            <a:schemeClr val="accent1">
              <a:lumMod val="75000"/>
            </a:schemeClr>
          </a:solidFill>
          <a:ln>
            <a:solidFill>
              <a:srgbClr val="FFFF00"/>
            </a:solidFill>
          </a:ln>
        </p:spPr>
        <p:txBody>
          <a:bodyPr vert="vert270" wrap="square" rtlCol="1">
            <a:spAutoFit/>
          </a:bodyPr>
          <a:lstStyle/>
          <a:p>
            <a:pPr algn="r" rtl="1"/>
            <a:r>
              <a:rPr lang="fa-IR" sz="2800" dirty="0">
                <a:solidFill>
                  <a:schemeClr val="bg1"/>
                </a:solidFill>
                <a:cs typeface="B Titr" panose="00000700000000000000" pitchFamily="2" charset="-78"/>
              </a:rPr>
              <a:t>محدوده عملکرد و اقلام قابل عرضه:</a:t>
            </a:r>
            <a:r>
              <a:rPr lang="fa-IR" sz="2800" b="1" dirty="0" smtClean="0">
                <a:solidFill>
                  <a:schemeClr val="bg1"/>
                </a:solidFill>
                <a:cs typeface="B Mitra" panose="00000400000000000000" pitchFamily="2" charset="-78"/>
              </a:rPr>
              <a:t> </a:t>
            </a:r>
            <a:endParaRPr lang="fa-IR" sz="2800" b="1" dirty="0">
              <a:solidFill>
                <a:schemeClr val="bg1"/>
              </a:solidFill>
              <a:cs typeface="B Mitra" panose="00000400000000000000" pitchFamily="2" charset="-78"/>
            </a:endParaRPr>
          </a:p>
        </p:txBody>
      </p:sp>
      <p:grpSp>
        <p:nvGrpSpPr>
          <p:cNvPr id="8" name="Google Shape;432;p40"/>
          <p:cNvGrpSpPr/>
          <p:nvPr/>
        </p:nvGrpSpPr>
        <p:grpSpPr>
          <a:xfrm>
            <a:off x="8400214" y="3678956"/>
            <a:ext cx="661481" cy="609600"/>
            <a:chOff x="5926225" y="921350"/>
            <a:chExt cx="517800" cy="504350"/>
          </a:xfrm>
          <a:solidFill>
            <a:srgbClr val="FFFF00"/>
          </a:solidFill>
        </p:grpSpPr>
        <p:sp>
          <p:nvSpPr>
            <p:cNvPr id="9" name="Google Shape;433;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34;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3" name="Google Shape;133;p17"/>
          <p:cNvSpPr txBox="1">
            <a:spLocks noGrp="1"/>
          </p:cNvSpPr>
          <p:nvPr>
            <p:ph type="subTitle" idx="1"/>
          </p:nvPr>
        </p:nvSpPr>
        <p:spPr>
          <a:xfrm>
            <a:off x="4634262" y="1733550"/>
            <a:ext cx="4509738" cy="2895600"/>
          </a:xfrm>
          <a:prstGeom prst="rect">
            <a:avLst/>
          </a:prstGeom>
          <a:solidFill>
            <a:schemeClr val="accent1">
              <a:lumMod val="50000"/>
            </a:schemeClr>
          </a:solidFill>
        </p:spPr>
        <p:txBody>
          <a:bodyPr spcFirstLastPara="1" wrap="square" lIns="91425" tIns="91425" rIns="91425" bIns="91425" anchor="t" anchorCtr="0">
            <a:noAutofit/>
          </a:bodyPr>
          <a:lstStyle/>
          <a:p>
            <a:pPr marL="114300" indent="0" algn="r"/>
            <a:r>
              <a:rPr lang="fa-IR" sz="2000" dirty="0">
                <a:solidFill>
                  <a:schemeClr val="bg1"/>
                </a:solidFill>
                <a:latin typeface="2  Mitra"/>
                <a:cs typeface="B Mitra" panose="00000400000000000000" pitchFamily="2" charset="-78"/>
              </a:rPr>
              <a:t>صرفا ذکر عناوین عطاری، فروشنده گیاهان دارویی ، فروشگاه گیاهان دارویی در تابلو یا فاکتور مجاز است و استفاده از هر گونه عنوانی در برگیرنده مقطع تحصیلی یا محتوای درمانی یا طبی و یا سایر موارد برای محل عرضه یا فرد عرضه کننده ممنوع است.</a:t>
            </a:r>
          </a:p>
          <a:p>
            <a:pPr algn="r"/>
            <a:endParaRPr lang="fa-IR" sz="1400" b="1" dirty="0">
              <a:solidFill>
                <a:schemeClr val="bg1"/>
              </a:solidFill>
              <a:cs typeface="B Mitra" panose="00000400000000000000" pitchFamily="2" charset="-78"/>
            </a:endParaRPr>
          </a:p>
          <a:p>
            <a:pPr marL="114300" indent="0" algn="r"/>
            <a:r>
              <a:rPr lang="fa-IR" sz="1400" b="1" dirty="0">
                <a:solidFill>
                  <a:schemeClr val="bg1"/>
                </a:solidFill>
                <a:cs typeface="B Mitra" panose="00000400000000000000" pitchFamily="2" charset="-78"/>
              </a:rPr>
              <a:t>تبصره: در واحد صنفی فروش گیاهان دارویی، صرفا جواز کسب و کارت بهداشتی الزامی بوده و نصب یا نمایش هرگونه مدرک تحصیلی، گواهی آموزش، گواهی سپری نمودن دوره های آموزشی مرتبط با گیاهان دارویی یا طب سنتی ممنوع است.</a:t>
            </a:r>
          </a:p>
          <a:p>
            <a:pPr marL="0" lvl="0" indent="0" algn="r" rtl="1">
              <a:spcBef>
                <a:spcPts val="0"/>
              </a:spcBef>
              <a:spcAft>
                <a:spcPts val="0"/>
              </a:spcAft>
              <a:buNone/>
            </a:pPr>
            <a:endParaRPr sz="2000" dirty="0">
              <a:solidFill>
                <a:schemeClr val="bg1"/>
              </a:solidFill>
            </a:endParaRPr>
          </a:p>
        </p:txBody>
      </p:sp>
      <p:sp>
        <p:nvSpPr>
          <p:cNvPr id="5" name="TextBox 4"/>
          <p:cNvSpPr txBox="1"/>
          <p:nvPr/>
        </p:nvSpPr>
        <p:spPr>
          <a:xfrm rot="5400000">
            <a:off x="4419675" y="-3964536"/>
            <a:ext cx="615553" cy="8811325"/>
          </a:xfrm>
          <a:prstGeom prst="rect">
            <a:avLst/>
          </a:prstGeom>
          <a:solidFill>
            <a:schemeClr val="accent1">
              <a:lumMod val="75000"/>
            </a:schemeClr>
          </a:solidFill>
          <a:ln>
            <a:solidFill>
              <a:srgbClr val="FFFF00"/>
            </a:solidFill>
          </a:ln>
        </p:spPr>
        <p:txBody>
          <a:bodyPr vert="vert270" wrap="square" rtlCol="1">
            <a:spAutoFit/>
          </a:bodyPr>
          <a:lstStyle/>
          <a:p>
            <a:pPr algn="r" rtl="1"/>
            <a:r>
              <a:rPr lang="fa-IR" sz="2800" dirty="0">
                <a:solidFill>
                  <a:schemeClr val="bg1"/>
                </a:solidFill>
                <a:cs typeface="B Titr" panose="00000700000000000000" pitchFamily="2" charset="-78"/>
              </a:rPr>
              <a:t>محدوده عملکرد و اقلام قابل عرضه:</a:t>
            </a:r>
            <a:r>
              <a:rPr lang="fa-IR" sz="2800" b="1" dirty="0" smtClean="0">
                <a:solidFill>
                  <a:schemeClr val="bg1"/>
                </a:solidFill>
                <a:cs typeface="B Mitra" panose="00000400000000000000" pitchFamily="2" charset="-78"/>
              </a:rPr>
              <a:t> </a:t>
            </a:r>
            <a:endParaRPr lang="fa-IR" sz="28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209915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1"/>
        <p:cNvGrpSpPr/>
        <p:nvPr/>
      </p:nvGrpSpPr>
      <p:grpSpPr>
        <a:xfrm>
          <a:off x="0" y="0"/>
          <a:ext cx="0" cy="0"/>
          <a:chOff x="0" y="0"/>
          <a:chExt cx="0" cy="0"/>
        </a:xfrm>
      </p:grpSpPr>
      <p:sp>
        <p:nvSpPr>
          <p:cNvPr id="133" name="Google Shape;133;p17"/>
          <p:cNvSpPr txBox="1">
            <a:spLocks noGrp="1"/>
          </p:cNvSpPr>
          <p:nvPr>
            <p:ph type="subTitle" idx="1"/>
          </p:nvPr>
        </p:nvSpPr>
        <p:spPr>
          <a:xfrm>
            <a:off x="4724400" y="1328780"/>
            <a:ext cx="4509738" cy="3124200"/>
          </a:xfrm>
          <a:prstGeom prst="rect">
            <a:avLst/>
          </a:prstGeom>
        </p:spPr>
        <p:txBody>
          <a:bodyPr spcFirstLastPara="1" wrap="square" lIns="91425" tIns="91425" rIns="91425" bIns="91425" anchor="t" anchorCtr="0">
            <a:noAutofit/>
          </a:bodyPr>
          <a:lstStyle/>
          <a:p>
            <a:pPr marL="342900" indent="-342900" algn="just" rtl="1">
              <a:buFont typeface="Wingdings" panose="05000000000000000000" pitchFamily="2" charset="2"/>
              <a:buChar char="v"/>
            </a:pPr>
            <a:r>
              <a:rPr lang="fa-IR" sz="2000" dirty="0">
                <a:solidFill>
                  <a:schemeClr val="accent1">
                    <a:lumMod val="50000"/>
                  </a:schemeClr>
                </a:solidFill>
                <a:latin typeface="Tahoma" pitchFamily="34" charset="0"/>
                <a:ea typeface="Times New Roman" pitchFamily="18" charset="0"/>
                <a:cs typeface="B Mitra" pitchFamily="2" charset="-78"/>
              </a:rPr>
              <a:t>شرایط فیزیکی، نحوه نگهداری، بسته بندی و عرضه گیاهان دارویی در عطاری تابع ضوابط و چک لیست نظارتی اعلام شده از سوی وزارت بهداشت، درمان و آموزش پزشکی و همچنین استانداردهای شغلی مربوطه است</a:t>
            </a:r>
            <a:r>
              <a:rPr lang="fa-IR" sz="2000" dirty="0" smtClean="0">
                <a:solidFill>
                  <a:schemeClr val="accent1">
                    <a:lumMod val="50000"/>
                  </a:schemeClr>
                </a:solidFill>
                <a:latin typeface="Tahoma" pitchFamily="34" charset="0"/>
                <a:ea typeface="Times New Roman" pitchFamily="18" charset="0"/>
                <a:cs typeface="B Mitra" pitchFamily="2" charset="-78"/>
              </a:rPr>
              <a:t>.</a:t>
            </a:r>
          </a:p>
          <a:p>
            <a:pPr algn="just" rtl="1">
              <a:buFont typeface="Wingdings" panose="05000000000000000000" pitchFamily="2" charset="2"/>
              <a:buChar char="v"/>
            </a:pPr>
            <a:r>
              <a:rPr lang="fa-IR" sz="2000" dirty="0">
                <a:solidFill>
                  <a:schemeClr val="accent1">
                    <a:lumMod val="50000"/>
                  </a:schemeClr>
                </a:solidFill>
                <a:latin typeface="Tahoma" pitchFamily="34" charset="0"/>
                <a:ea typeface="Times New Roman" pitchFamily="18" charset="0"/>
                <a:cs typeface="B Mitra" pitchFamily="2" charset="-78"/>
              </a:rPr>
              <a:t>به دلیل تاثیر منفی نور، حرارت و رطوبت بر روی </a:t>
            </a:r>
            <a:r>
              <a:rPr lang="fa-IR" sz="2000" dirty="0" smtClean="0">
                <a:solidFill>
                  <a:schemeClr val="accent1">
                    <a:lumMod val="50000"/>
                  </a:schemeClr>
                </a:solidFill>
                <a:latin typeface="Tahoma" pitchFamily="34" charset="0"/>
                <a:ea typeface="Times New Roman" pitchFamily="18" charset="0"/>
                <a:cs typeface="B Mitra" pitchFamily="2" charset="-78"/>
              </a:rPr>
              <a:t>اغلب</a:t>
            </a:r>
          </a:p>
          <a:p>
            <a:pPr marL="533400" lvl="1" indent="0" algn="just" rtl="1"/>
            <a:r>
              <a:rPr lang="fa-IR" sz="2000" dirty="0" smtClean="0">
                <a:solidFill>
                  <a:schemeClr val="accent1">
                    <a:lumMod val="50000"/>
                  </a:schemeClr>
                </a:solidFill>
                <a:latin typeface="Tahoma" pitchFamily="34" charset="0"/>
                <a:ea typeface="Times New Roman" pitchFamily="18" charset="0"/>
                <a:cs typeface="B Mitra" pitchFamily="2" charset="-78"/>
              </a:rPr>
              <a:t>گیاهان </a:t>
            </a:r>
            <a:r>
              <a:rPr lang="fa-IR" sz="2000" dirty="0">
                <a:solidFill>
                  <a:schemeClr val="accent1">
                    <a:lumMod val="50000"/>
                  </a:schemeClr>
                </a:solidFill>
                <a:latin typeface="Tahoma" pitchFamily="34" charset="0"/>
                <a:ea typeface="Times New Roman" pitchFamily="18" charset="0"/>
                <a:cs typeface="B Mitra" pitchFamily="2" charset="-78"/>
              </a:rPr>
              <a:t>دارویی ضروری است نگهداری گیاهان در </a:t>
            </a:r>
            <a:r>
              <a:rPr lang="fa-IR" sz="2000" dirty="0" smtClean="0">
                <a:solidFill>
                  <a:schemeClr val="accent1">
                    <a:lumMod val="50000"/>
                  </a:schemeClr>
                </a:solidFill>
                <a:latin typeface="Tahoma" pitchFamily="34" charset="0"/>
                <a:ea typeface="Times New Roman" pitchFamily="18" charset="0"/>
                <a:cs typeface="B Mitra" pitchFamily="2" charset="-78"/>
              </a:rPr>
              <a:t>ظروف شیشه‌ای</a:t>
            </a:r>
            <a:r>
              <a:rPr lang="fa-IR" sz="2000" dirty="0">
                <a:solidFill>
                  <a:schemeClr val="accent1">
                    <a:lumMod val="50000"/>
                  </a:schemeClr>
                </a:solidFill>
                <a:latin typeface="Tahoma" pitchFamily="34" charset="0"/>
                <a:ea typeface="Times New Roman" pitchFamily="18" charset="0"/>
                <a:cs typeface="B Mitra" pitchFamily="2" charset="-78"/>
              </a:rPr>
              <a:t>، دور از تابش مستقیم آفتاب و در محیطی با </a:t>
            </a:r>
            <a:r>
              <a:rPr lang="fa-IR" sz="2000" dirty="0" smtClean="0">
                <a:solidFill>
                  <a:schemeClr val="accent1">
                    <a:lumMod val="50000"/>
                  </a:schemeClr>
                </a:solidFill>
                <a:latin typeface="Tahoma" pitchFamily="34" charset="0"/>
                <a:ea typeface="Times New Roman" pitchFamily="18" charset="0"/>
                <a:cs typeface="B Mitra" pitchFamily="2" charset="-78"/>
              </a:rPr>
              <a:t>تهویه مناسب </a:t>
            </a:r>
            <a:r>
              <a:rPr lang="fa-IR" sz="2000" dirty="0">
                <a:solidFill>
                  <a:schemeClr val="accent1">
                    <a:lumMod val="50000"/>
                  </a:schemeClr>
                </a:solidFill>
                <a:latin typeface="Tahoma" pitchFamily="34" charset="0"/>
                <a:ea typeface="Times New Roman" pitchFamily="18" charset="0"/>
                <a:cs typeface="B Mitra" pitchFamily="2" charset="-78"/>
              </a:rPr>
              <a:t>انجام پذیرد.</a:t>
            </a:r>
          </a:p>
          <a:p>
            <a:pPr lvl="1" algn="just" rtl="1"/>
            <a:r>
              <a:rPr lang="fa-IR" sz="2000" dirty="0">
                <a:solidFill>
                  <a:schemeClr val="accent1">
                    <a:lumMod val="50000"/>
                  </a:schemeClr>
                </a:solidFill>
                <a:latin typeface="Tahoma" pitchFamily="34" charset="0"/>
                <a:cs typeface="B Mitra" pitchFamily="2" charset="-78"/>
              </a:rPr>
              <a:t>استفاده از ظروف </a:t>
            </a:r>
            <a:r>
              <a:rPr lang="fa-IR" sz="2000" dirty="0" smtClean="0">
                <a:solidFill>
                  <a:schemeClr val="accent1">
                    <a:lumMod val="50000"/>
                  </a:schemeClr>
                </a:solidFill>
                <a:latin typeface="Tahoma" pitchFamily="34" charset="0"/>
                <a:cs typeface="B Mitra" pitchFamily="2" charset="-78"/>
              </a:rPr>
              <a:t>پلی</a:t>
            </a:r>
            <a:r>
              <a:rPr lang="fa-IR" sz="2000" dirty="0">
                <a:solidFill>
                  <a:schemeClr val="accent1">
                    <a:lumMod val="50000"/>
                  </a:schemeClr>
                </a:solidFill>
                <a:latin typeface="Tahoma" pitchFamily="34" charset="0"/>
                <a:cs typeface="B Mitra" pitchFamily="2" charset="-78"/>
              </a:rPr>
              <a:t>م</a:t>
            </a:r>
            <a:r>
              <a:rPr lang="fa-IR" sz="2000" dirty="0" smtClean="0">
                <a:solidFill>
                  <a:schemeClr val="accent1">
                    <a:lumMod val="50000"/>
                  </a:schemeClr>
                </a:solidFill>
                <a:latin typeface="Tahoma" pitchFamily="34" charset="0"/>
                <a:cs typeface="B Mitra" pitchFamily="2" charset="-78"/>
              </a:rPr>
              <a:t>ری </a:t>
            </a:r>
            <a:r>
              <a:rPr lang="fa-IR" sz="2000" dirty="0">
                <a:solidFill>
                  <a:schemeClr val="accent1">
                    <a:lumMod val="50000"/>
                  </a:schemeClr>
                </a:solidFill>
                <a:latin typeface="Tahoma" pitchFamily="34" charset="0"/>
                <a:cs typeface="B Mitra" pitchFamily="2" charset="-78"/>
              </a:rPr>
              <a:t>توصیه نمی‌شود.</a:t>
            </a:r>
          </a:p>
          <a:p>
            <a:pPr marL="0" indent="0" algn="r" rtl="1"/>
            <a:endParaRPr lang="fa-IR" sz="2000" dirty="0">
              <a:solidFill>
                <a:schemeClr val="accent1">
                  <a:lumMod val="50000"/>
                </a:schemeClr>
              </a:solidFill>
              <a:latin typeface="Tahoma" pitchFamily="34" charset="0"/>
              <a:cs typeface="B Mitra" pitchFamily="2" charset="-78"/>
            </a:endParaRPr>
          </a:p>
          <a:p>
            <a:pPr marL="0" lvl="0" indent="0" algn="r" rtl="1">
              <a:spcBef>
                <a:spcPts val="0"/>
              </a:spcBef>
              <a:spcAft>
                <a:spcPts val="0"/>
              </a:spcAft>
              <a:buNone/>
            </a:pPr>
            <a:endParaRPr sz="2000" dirty="0">
              <a:solidFill>
                <a:schemeClr val="accent1">
                  <a:lumMod val="50000"/>
                </a:schemeClr>
              </a:solidFill>
            </a:endParaRPr>
          </a:p>
        </p:txBody>
      </p:sp>
      <p:sp>
        <p:nvSpPr>
          <p:cNvPr id="4" name="TextBox 3"/>
          <p:cNvSpPr txBox="1"/>
          <p:nvPr/>
        </p:nvSpPr>
        <p:spPr>
          <a:xfrm rot="5400000">
            <a:off x="4326485" y="-3964536"/>
            <a:ext cx="615553" cy="8811325"/>
          </a:xfrm>
          <a:prstGeom prst="rect">
            <a:avLst/>
          </a:prstGeom>
          <a:solidFill>
            <a:schemeClr val="accent1">
              <a:lumMod val="75000"/>
            </a:schemeClr>
          </a:solidFill>
          <a:ln>
            <a:solidFill>
              <a:srgbClr val="FFFF00"/>
            </a:solidFill>
          </a:ln>
        </p:spPr>
        <p:txBody>
          <a:bodyPr vert="vert270" wrap="square" rtlCol="1">
            <a:spAutoFit/>
          </a:bodyPr>
          <a:lstStyle/>
          <a:p>
            <a:pPr algn="r" rtl="1"/>
            <a:r>
              <a:rPr lang="fa-IR" sz="2800" dirty="0">
                <a:solidFill>
                  <a:schemeClr val="bg1"/>
                </a:solidFill>
                <a:cs typeface="B Titr" panose="00000700000000000000" pitchFamily="2" charset="-78"/>
              </a:rPr>
              <a:t>شرایط فیزیکی</a:t>
            </a:r>
            <a:r>
              <a:rPr lang="fa-IR" sz="2800" dirty="0" smtClean="0">
                <a:solidFill>
                  <a:schemeClr val="bg1"/>
                </a:solidFill>
                <a:cs typeface="B Titr" panose="00000700000000000000" pitchFamily="2" charset="-78"/>
              </a:rPr>
              <a:t>:</a:t>
            </a:r>
            <a:r>
              <a:rPr lang="fa-IR" sz="2800" b="1" dirty="0" smtClean="0">
                <a:solidFill>
                  <a:schemeClr val="bg1"/>
                </a:solidFill>
                <a:cs typeface="B Mitra" panose="00000400000000000000" pitchFamily="2" charset="-78"/>
              </a:rPr>
              <a:t>  </a:t>
            </a:r>
            <a:endParaRPr lang="fa-IR" sz="2800" b="1" dirty="0">
              <a:solidFill>
                <a:schemeClr val="bg1"/>
              </a:solidFill>
              <a:cs typeface="B Mitra" panose="00000400000000000000" pitchFamily="2" charset="-78"/>
            </a:endParaRPr>
          </a:p>
        </p:txBody>
      </p:sp>
    </p:spTree>
    <p:extLst>
      <p:ext uri="{BB962C8B-B14F-4D97-AF65-F5344CB8AC3E}">
        <p14:creationId xmlns:p14="http://schemas.microsoft.com/office/powerpoint/2010/main" val="930183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1244</TotalTime>
  <Words>3520</Words>
  <Application>Microsoft Office PowerPoint</Application>
  <PresentationFormat>On-screen Show (16:9)</PresentationFormat>
  <Paragraphs>344</Paragraphs>
  <Slides>40</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40</vt:i4>
      </vt:variant>
    </vt:vector>
  </HeadingPairs>
  <TitlesOfParts>
    <vt:vector size="54" baseType="lpstr">
      <vt:lpstr>Arial</vt:lpstr>
      <vt:lpstr>B Nazanin</vt:lpstr>
      <vt:lpstr>Times New Roman</vt:lpstr>
      <vt:lpstr>2  Mitra</vt:lpstr>
      <vt:lpstr>Wingdings</vt:lpstr>
      <vt:lpstr>Calibri</vt:lpstr>
      <vt:lpstr>B Titr</vt:lpstr>
      <vt:lpstr>Dosis</vt:lpstr>
      <vt:lpstr>B Koodak</vt:lpstr>
      <vt:lpstr>Pontano Sans</vt:lpstr>
      <vt:lpstr>Dosis Light</vt:lpstr>
      <vt:lpstr>Tahoma</vt:lpstr>
      <vt:lpstr>B Mitra</vt:lpstr>
      <vt:lpstr>Solanio template</vt:lpstr>
      <vt:lpstr>اداره نظارت و ارزیابی فرآورده‌های طبیعی، سنتی و مکمل معاونت غذا و دارو دانشگاه علوم پزشکی وخدمات بهداشتی درمانی ارومیه</vt:lpstr>
      <vt:lpstr>مقدمه:</vt:lpstr>
      <vt:lpstr>ضوابط فنی و علمی فروشندگان گیاهان دارویی</vt:lpstr>
      <vt:lpstr>PowerPoint Presentation</vt:lpstr>
      <vt:lpstr>PowerPoint Presentation</vt:lpstr>
      <vt:lpstr>PowerPoint Presentation</vt:lpstr>
      <vt:lpstr>PowerPoint Presentation</vt:lpstr>
      <vt:lpstr>PowerPoint Presentation</vt:lpstr>
      <vt:lpstr>PowerPoint Presentation</vt:lpstr>
      <vt:lpstr>قانون نظام صنفی کشور</vt:lpstr>
      <vt:lpstr>PowerPoint Presentation</vt:lpstr>
      <vt:lpstr>قانون مبارزه با قاچاق کالا و ارز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حوزه فرآورده های طبیعی، سنتی، مکمل و شیرخشک های متابولیک معاونت غذا و دارو دانشگاه علوم پزشکی و خدمات بهداشتی درمانی  ارومیه</vt:lpstr>
      <vt:lpstr>PowerPoint Presentation</vt:lpstr>
      <vt:lpstr>PowerPoint Presentation</vt:lpstr>
      <vt:lpstr>آموزش فردی عطاران</vt:lpstr>
      <vt:lpstr>اخذ تعهد از عطاران پیش از دریافت و تمدید جواز کسب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مراحل برخورد با عطار خاطی</vt:lpstr>
      <vt:lpstr> </vt:lpstr>
      <vt:lpstr>با تشکر از توجه شما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dr.sarrafzadeh</dc:creator>
  <cp:lastModifiedBy>dr.sarrafzadeh</cp:lastModifiedBy>
  <cp:revision>46</cp:revision>
  <dcterms:modified xsi:type="dcterms:W3CDTF">2018-12-01T06:05:47Z</dcterms:modified>
</cp:coreProperties>
</file>